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0.png" ContentType="image/png"/>
  <Override PartName="/ppt/media/image47.png" ContentType="image/png"/>
  <Override PartName="/ppt/media/image1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2.jpeg" ContentType="image/jpe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50.png" ContentType="image/png"/>
  <Override PartName="/ppt/media/image5.jpeg" ContentType="image/jpeg"/>
  <Override PartName="/ppt/media/image61.png" ContentType="image/png"/>
  <Override PartName="/ppt/media/image3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8.png" ContentType="image/png"/>
  <Override PartName="/ppt/media/image105.png" ContentType="image/png"/>
  <Override PartName="/ppt/media/image98.png" ContentType="image/png"/>
  <Override PartName="/ppt/media/image104.png" ContentType="image/png"/>
  <Override PartName="/ppt/media/image97.png" ContentType="image/png"/>
  <Override PartName="/ppt/media/image60.png" ContentType="image/png"/>
  <Override PartName="/ppt/media/image103.png" ContentType="image/png"/>
  <Override PartName="/ppt/media/image96.png" ContentType="image/png"/>
  <Override PartName="/ppt/media/image17.png" ContentType="image/png"/>
  <Override PartName="/ppt/media/image89.png" ContentType="image/png"/>
  <Override PartName="/ppt/media/image102.png" ContentType="image/png"/>
  <Override PartName="/ppt/media/image95.png" ContentType="image/png"/>
  <Override PartName="/ppt/media/image88.png" ContentType="image/png"/>
  <Override PartName="/ppt/media/image79.png" ContentType="image/png"/>
  <Override PartName="/ppt/media/image101.png" ContentType="image/png"/>
  <Override PartName="/ppt/media/image77.jpeg" ContentType="image/jpeg"/>
  <Override PartName="/ppt/media/image64.png" ContentType="image/png"/>
  <Override PartName="/ppt/media/image99.png" ContentType="image/png"/>
  <Override PartName="/ppt/media/image62.png" ContentType="image/png"/>
  <Override PartName="/ppt/media/image87.png" ContentType="image/png"/>
  <Override PartName="/ppt/media/image63.png" ContentType="image/png"/>
  <Override PartName="/ppt/media/image28.png" ContentType="image/png"/>
  <Override PartName="/ppt/media/image93.png" ContentType="image/png"/>
  <Override PartName="/ppt/media/image2.png" ContentType="image/png"/>
  <Override PartName="/ppt/media/image14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6.png" ContentType="image/png"/>
  <Override PartName="/ppt/media/image91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4.png" ContentType="image/png"/>
  <Override PartName="/ppt/media/image16.png" ContentType="image/png"/>
  <Override PartName="/ppt/media/image81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14177C0-7441-4275-8E25-DED60388AC83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40DA902-5BC5-4145-B97E-5803B373CC15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4E721E-B4BB-4813-9B02-97C00D3D5141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D5AB597-1193-4884-858E-070836140EB3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CFD26F-A93F-475D-B675-93B43C5DFF94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919BBE-BBF4-40B8-8F5E-F0F7E5EAEFA7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0E9E01-69C7-4582-9B11-D29AF305A37E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34D85C-EEA6-49FC-B9BC-BB6E549046C1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5531CE-99E7-45E9-8577-27D69DB7EA0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4E3905-6B7F-4564-B4D2-BBCB40EC785C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B2DD06-84BE-412D-A8DC-CEA3C2E1AA1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6727E25-F71D-4D72-ACD7-3588BAF84E1A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D31DEF-844E-4C18-A6A0-6A21E970F499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DC5641-F3CC-4E0B-BC15-0CE1AB9F68C6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5B383A-4AED-4129-9527-6AA2D0330F77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B347DB-6FAB-4D4F-A5DA-BDB62B4447C7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A23B81-BA4A-42E0-9AF7-49A8BB077A9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B9013C-DDD9-4E56-B9AE-A09ABB8CE6B0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0A1E33C-9CAB-4C45-8933-9A28B9FCAC95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768024C-BBBE-40B6-8F7C-B6DC6DD7685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17C4BF9-C14D-48B1-8A4D-32E548EB796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D747B82-E656-4EC3-B1AF-B49438E895E8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747B4BE-C57D-41CE-B574-49F9BBABFD1C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C56F0EE-D93B-49CC-9986-97CFD9C9C2BA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1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B40E81A-605B-440E-9B24-7ADE48F220D1}" type="slidenum">
              <a:rPr b="0" lang="e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1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7633CB5-11EB-4CF0-95ED-7718ECE682E4}" type="slidenum">
              <a:rPr b="0" lang="e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42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0;p14"/>
          <p:cNvSpPr/>
          <p:nvPr/>
        </p:nvSpPr>
        <p:spPr>
          <a:xfrm rot="10800000">
            <a:off x="3461040" y="-18828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Google Shape;71;p14"/>
          <p:cNvSpPr/>
          <p:nvPr/>
        </p:nvSpPr>
        <p:spPr>
          <a:xfrm>
            <a:off x="-1318320" y="490284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Google Shape;72;p14" descr=""/>
          <p:cNvPicPr/>
          <p:nvPr/>
        </p:nvPicPr>
        <p:blipFill>
          <a:blip r:embed="rId1"/>
          <a:stretch/>
        </p:blipFill>
        <p:spPr>
          <a:xfrm rot="11551800">
            <a:off x="8242920" y="3360960"/>
            <a:ext cx="1324800" cy="1324800"/>
          </a:xfrm>
          <a:prstGeom prst="rect">
            <a:avLst/>
          </a:prstGeom>
          <a:ln w="0">
            <a:noFill/>
          </a:ln>
        </p:spPr>
      </p:pic>
      <p:pic>
        <p:nvPicPr>
          <p:cNvPr id="81" name="Google Shape;73;p14" descr=""/>
          <p:cNvPicPr/>
          <p:nvPr/>
        </p:nvPicPr>
        <p:blipFill>
          <a:blip r:embed="rId2"/>
          <a:stretch/>
        </p:blipFill>
        <p:spPr>
          <a:xfrm rot="3823800">
            <a:off x="-364320" y="3481200"/>
            <a:ext cx="2213640" cy="2230200"/>
          </a:xfrm>
          <a:prstGeom prst="rect">
            <a:avLst/>
          </a:prstGeom>
          <a:ln w="0">
            <a:noFill/>
          </a:ln>
        </p:spPr>
      </p:pic>
      <p:pic>
        <p:nvPicPr>
          <p:cNvPr id="82" name="Google Shape;74;p14" descr=""/>
          <p:cNvPicPr/>
          <p:nvPr/>
        </p:nvPicPr>
        <p:blipFill>
          <a:blip r:embed="rId3"/>
          <a:stretch/>
        </p:blipFill>
        <p:spPr>
          <a:xfrm>
            <a:off x="6423480" y="-1924920"/>
            <a:ext cx="4331520" cy="4338000"/>
          </a:xfrm>
          <a:prstGeom prst="rect">
            <a:avLst/>
          </a:prstGeom>
          <a:ln w="0">
            <a:noFill/>
          </a:ln>
        </p:spPr>
      </p:pic>
      <p:pic>
        <p:nvPicPr>
          <p:cNvPr id="83" name="Google Shape;75;p14" descr=""/>
          <p:cNvPicPr/>
          <p:nvPr/>
        </p:nvPicPr>
        <p:blipFill>
          <a:blip r:embed="rId4"/>
          <a:stretch/>
        </p:blipFill>
        <p:spPr>
          <a:xfrm>
            <a:off x="2584080" y="1350360"/>
            <a:ext cx="3975480" cy="246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91;p22" descr=""/>
          <p:cNvPicPr/>
          <p:nvPr/>
        </p:nvPicPr>
        <p:blipFill>
          <a:blip r:embed="rId1"/>
          <a:stretch/>
        </p:blipFill>
        <p:spPr>
          <a:xfrm rot="3823800">
            <a:off x="1770840" y="3121200"/>
            <a:ext cx="979920" cy="98712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192;p22" descr=""/>
          <p:cNvPicPr/>
          <p:nvPr/>
        </p:nvPicPr>
        <p:blipFill>
          <a:blip r:embed="rId2"/>
          <a:stretch/>
        </p:blipFill>
        <p:spPr>
          <a:xfrm>
            <a:off x="6822360" y="-691920"/>
            <a:ext cx="2881800" cy="288612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193;p22" descr=""/>
          <p:cNvPicPr/>
          <p:nvPr/>
        </p:nvPicPr>
        <p:blipFill>
          <a:blip r:embed="rId3"/>
          <a:stretch/>
        </p:blipFill>
        <p:spPr>
          <a:xfrm>
            <a:off x="-393120" y="2996640"/>
            <a:ext cx="2972520" cy="2972520"/>
          </a:xfrm>
          <a:prstGeom prst="rect">
            <a:avLst/>
          </a:prstGeom>
          <a:ln w="0">
            <a:noFill/>
          </a:ln>
        </p:spPr>
      </p:pic>
      <p:sp>
        <p:nvSpPr>
          <p:cNvPr id="182" name="Google Shape;194;p22"/>
          <p:cNvSpPr/>
          <p:nvPr/>
        </p:nvSpPr>
        <p:spPr>
          <a:xfrm flipH="1" rot="10800000">
            <a:off x="-440640" y="-18792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Google Shape;195;p22"/>
          <p:cNvSpPr/>
          <p:nvPr/>
        </p:nvSpPr>
        <p:spPr>
          <a:xfrm flipH="1">
            <a:off x="6094440" y="4902840"/>
            <a:ext cx="430452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Google Shape;196;p22" descr=""/>
          <p:cNvPicPr/>
          <p:nvPr/>
        </p:nvPicPr>
        <p:blipFill>
          <a:blip r:embed="rId4"/>
          <a:stretch/>
        </p:blipFill>
        <p:spPr>
          <a:xfrm>
            <a:off x="8183880" y="1514520"/>
            <a:ext cx="1112040" cy="1112040"/>
          </a:xfrm>
          <a:prstGeom prst="rect">
            <a:avLst/>
          </a:prstGeom>
          <a:ln w="0">
            <a:noFill/>
          </a:ln>
        </p:spPr>
      </p:pic>
      <p:pic>
        <p:nvPicPr>
          <p:cNvPr id="185" name="Google Shape;197;p22" descr=""/>
          <p:cNvPicPr/>
          <p:nvPr/>
        </p:nvPicPr>
        <p:blipFill>
          <a:blip r:embed="rId5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  <p:pic>
        <p:nvPicPr>
          <p:cNvPr id="186" name="Google Shape;198;p22" descr=""/>
          <p:cNvPicPr/>
          <p:nvPr/>
        </p:nvPicPr>
        <p:blipFill>
          <a:blip r:embed="rId6"/>
          <a:stretch/>
        </p:blipFill>
        <p:spPr>
          <a:xfrm>
            <a:off x="392400" y="736200"/>
            <a:ext cx="3989160" cy="2220480"/>
          </a:xfrm>
          <a:prstGeom prst="rect">
            <a:avLst/>
          </a:prstGeom>
          <a:ln w="0">
            <a:noFill/>
          </a:ln>
        </p:spPr>
      </p:pic>
      <p:sp>
        <p:nvSpPr>
          <p:cNvPr id="187" name="Google Shape;199;p22"/>
          <p:cNvSpPr/>
          <p:nvPr/>
        </p:nvSpPr>
        <p:spPr>
          <a:xfrm>
            <a:off x="4709160" y="2508480"/>
            <a:ext cx="4199400" cy="21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6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P2P-based image &amp; file distribution</a:t>
            </a:r>
            <a:br>
              <a:rPr sz="1600"/>
            </a:br>
            <a:r>
              <a:rPr b="0" lang="es" sz="16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6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Reduces load on registry</a:t>
            </a:r>
            <a:br>
              <a:rPr sz="1600"/>
            </a:br>
            <a:r>
              <a:rPr b="0" lang="es" sz="16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6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Kubernetes-native integration</a:t>
            </a:r>
            <a:br>
              <a:rPr sz="1600"/>
            </a:br>
            <a:r>
              <a:rPr b="0" lang="es" sz="16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6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Edge and hybrid cluster friendly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Google Shape;200;p22"/>
          <p:cNvSpPr/>
          <p:nvPr/>
        </p:nvSpPr>
        <p:spPr>
          <a:xfrm>
            <a:off x="437040" y="259560"/>
            <a:ext cx="552024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IMAGE DISTRIBUTION AT SCALE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205;p23" descr=""/>
          <p:cNvPicPr/>
          <p:nvPr/>
        </p:nvPicPr>
        <p:blipFill>
          <a:blip r:embed="rId1"/>
          <a:stretch/>
        </p:blipFill>
        <p:spPr>
          <a:xfrm rot="3823800">
            <a:off x="1770840" y="3121200"/>
            <a:ext cx="979920" cy="987120"/>
          </a:xfrm>
          <a:prstGeom prst="rect">
            <a:avLst/>
          </a:prstGeom>
          <a:ln w="0">
            <a:noFill/>
          </a:ln>
        </p:spPr>
      </p:pic>
      <p:pic>
        <p:nvPicPr>
          <p:cNvPr id="190" name="Google Shape;206;p23" descr=""/>
          <p:cNvPicPr/>
          <p:nvPr/>
        </p:nvPicPr>
        <p:blipFill>
          <a:blip r:embed="rId2"/>
          <a:stretch/>
        </p:blipFill>
        <p:spPr>
          <a:xfrm>
            <a:off x="6822360" y="-691920"/>
            <a:ext cx="2881800" cy="2886120"/>
          </a:xfrm>
          <a:prstGeom prst="rect">
            <a:avLst/>
          </a:prstGeom>
          <a:ln w="0">
            <a:noFill/>
          </a:ln>
        </p:spPr>
      </p:pic>
      <p:pic>
        <p:nvPicPr>
          <p:cNvPr id="191" name="Google Shape;207;p23" descr=""/>
          <p:cNvPicPr/>
          <p:nvPr/>
        </p:nvPicPr>
        <p:blipFill>
          <a:blip r:embed="rId3"/>
          <a:stretch/>
        </p:blipFill>
        <p:spPr>
          <a:xfrm>
            <a:off x="-393120" y="2996640"/>
            <a:ext cx="2972520" cy="2972520"/>
          </a:xfrm>
          <a:prstGeom prst="rect">
            <a:avLst/>
          </a:prstGeom>
          <a:ln w="0">
            <a:noFill/>
          </a:ln>
        </p:spPr>
      </p:pic>
      <p:sp>
        <p:nvSpPr>
          <p:cNvPr id="192" name="Google Shape;208;p23"/>
          <p:cNvSpPr/>
          <p:nvPr/>
        </p:nvSpPr>
        <p:spPr>
          <a:xfrm flipH="1" rot="10800000">
            <a:off x="-440640" y="-18792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Google Shape;209;p23"/>
          <p:cNvSpPr/>
          <p:nvPr/>
        </p:nvSpPr>
        <p:spPr>
          <a:xfrm flipH="1">
            <a:off x="6094440" y="4902840"/>
            <a:ext cx="430452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Google Shape;210;p23" descr=""/>
          <p:cNvPicPr/>
          <p:nvPr/>
        </p:nvPicPr>
        <p:blipFill>
          <a:blip r:embed="rId4"/>
          <a:stretch/>
        </p:blipFill>
        <p:spPr>
          <a:xfrm>
            <a:off x="8183880" y="1514520"/>
            <a:ext cx="1112040" cy="1112040"/>
          </a:xfrm>
          <a:prstGeom prst="rect">
            <a:avLst/>
          </a:prstGeom>
          <a:ln w="0">
            <a:noFill/>
          </a:ln>
        </p:spPr>
      </p:pic>
      <p:pic>
        <p:nvPicPr>
          <p:cNvPr id="195" name="Google Shape;211;p23" descr=""/>
          <p:cNvPicPr/>
          <p:nvPr/>
        </p:nvPicPr>
        <p:blipFill>
          <a:blip r:embed="rId5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212;p23"/>
          <p:cNvSpPr/>
          <p:nvPr/>
        </p:nvSpPr>
        <p:spPr>
          <a:xfrm>
            <a:off x="261720" y="381600"/>
            <a:ext cx="57819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Helvetica Neue"/>
                <a:ea typeface="Helvetica Neue"/>
              </a:rPr>
              <a:t>A LOT OF ADDITIONAL INTEGRATIONS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7" name="Google Shape;213;p23" descr=""/>
          <p:cNvPicPr/>
          <p:nvPr/>
        </p:nvPicPr>
        <p:blipFill>
          <a:blip r:embed="rId6"/>
          <a:stretch/>
        </p:blipFill>
        <p:spPr>
          <a:xfrm>
            <a:off x="2920680" y="1779840"/>
            <a:ext cx="3904200" cy="1315440"/>
          </a:xfrm>
          <a:prstGeom prst="rect">
            <a:avLst/>
          </a:prstGeom>
          <a:ln w="0">
            <a:noFill/>
          </a:ln>
        </p:spPr>
      </p:pic>
      <p:sp>
        <p:nvSpPr>
          <p:cNvPr id="198" name="Google Shape;214;p23"/>
          <p:cNvSpPr/>
          <p:nvPr/>
        </p:nvSpPr>
        <p:spPr>
          <a:xfrm>
            <a:off x="261720" y="843480"/>
            <a:ext cx="41994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6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Disaster recovery</a:t>
            </a:r>
            <a:br>
              <a:rPr sz="1600"/>
            </a:br>
            <a:r>
              <a:rPr b="0" lang="es" sz="16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6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Persistence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Google Shape;215;p23"/>
          <p:cNvSpPr/>
          <p:nvPr/>
        </p:nvSpPr>
        <p:spPr>
          <a:xfrm>
            <a:off x="4691520" y="3394440"/>
            <a:ext cx="41994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6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Velero Integration</a:t>
            </a:r>
            <a:br>
              <a:rPr sz="1600"/>
            </a:br>
            <a:r>
              <a:rPr b="0" lang="es" sz="16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6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Migrations and Standby Replicas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20;p24" descr=""/>
          <p:cNvPicPr/>
          <p:nvPr/>
        </p:nvPicPr>
        <p:blipFill>
          <a:blip r:embed="rId1"/>
          <a:stretch/>
        </p:blipFill>
        <p:spPr>
          <a:xfrm rot="3823800">
            <a:off x="1770840" y="3121200"/>
            <a:ext cx="979920" cy="987120"/>
          </a:xfrm>
          <a:prstGeom prst="rect">
            <a:avLst/>
          </a:prstGeom>
          <a:ln w="0">
            <a:noFill/>
          </a:ln>
        </p:spPr>
      </p:pic>
      <p:pic>
        <p:nvPicPr>
          <p:cNvPr id="201" name="Google Shape;221;p24" descr=""/>
          <p:cNvPicPr/>
          <p:nvPr/>
        </p:nvPicPr>
        <p:blipFill>
          <a:blip r:embed="rId2"/>
          <a:stretch/>
        </p:blipFill>
        <p:spPr>
          <a:xfrm>
            <a:off x="6822360" y="-691920"/>
            <a:ext cx="2881800" cy="2886120"/>
          </a:xfrm>
          <a:prstGeom prst="rect">
            <a:avLst/>
          </a:prstGeom>
          <a:ln w="0">
            <a:noFill/>
          </a:ln>
        </p:spPr>
      </p:pic>
      <p:pic>
        <p:nvPicPr>
          <p:cNvPr id="202" name="Google Shape;222;p24" descr=""/>
          <p:cNvPicPr/>
          <p:nvPr/>
        </p:nvPicPr>
        <p:blipFill>
          <a:blip r:embed="rId3"/>
          <a:stretch/>
        </p:blipFill>
        <p:spPr>
          <a:xfrm>
            <a:off x="-393120" y="2996640"/>
            <a:ext cx="2972520" cy="2972520"/>
          </a:xfrm>
          <a:prstGeom prst="rect">
            <a:avLst/>
          </a:prstGeom>
          <a:ln w="0">
            <a:noFill/>
          </a:ln>
        </p:spPr>
      </p:pic>
      <p:sp>
        <p:nvSpPr>
          <p:cNvPr id="203" name="Google Shape;223;p24"/>
          <p:cNvSpPr/>
          <p:nvPr/>
        </p:nvSpPr>
        <p:spPr>
          <a:xfrm flipH="1" rot="10800000">
            <a:off x="-440640" y="-18792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Google Shape;224;p24"/>
          <p:cNvSpPr/>
          <p:nvPr/>
        </p:nvSpPr>
        <p:spPr>
          <a:xfrm flipH="1">
            <a:off x="6094440" y="4902840"/>
            <a:ext cx="430452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Google Shape;225;p24" descr=""/>
          <p:cNvPicPr/>
          <p:nvPr/>
        </p:nvPicPr>
        <p:blipFill>
          <a:blip r:embed="rId4"/>
          <a:stretch/>
        </p:blipFill>
        <p:spPr>
          <a:xfrm>
            <a:off x="8183880" y="1514520"/>
            <a:ext cx="1112040" cy="111204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226;p24" descr=""/>
          <p:cNvPicPr/>
          <p:nvPr/>
        </p:nvPicPr>
        <p:blipFill>
          <a:blip r:embed="rId5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227;p24"/>
          <p:cNvSpPr/>
          <p:nvPr/>
        </p:nvSpPr>
        <p:spPr>
          <a:xfrm>
            <a:off x="185760" y="381600"/>
            <a:ext cx="57819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Helvetica Neue"/>
                <a:ea typeface="Helvetica Neue"/>
              </a:rPr>
              <a:t>SECURING THE DELIVERY PATH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Google Shape;228;p24"/>
          <p:cNvSpPr/>
          <p:nvPr/>
        </p:nvSpPr>
        <p:spPr>
          <a:xfrm>
            <a:off x="185760" y="786240"/>
            <a:ext cx="371628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s" sz="13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We can add security to the whole delivery path!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09" name="Google Shape;229;p24"/>
          <p:cNvSpPr/>
          <p:nvPr/>
        </p:nvSpPr>
        <p:spPr>
          <a:xfrm>
            <a:off x="2919240" y="2779200"/>
            <a:ext cx="419940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28584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Policy enforcement with Kyverno/OPA</a:t>
            </a:r>
            <a:endParaRPr b="0" lang="en-US" sz="1400" spc="-1" strike="noStrike">
              <a:latin typeface="Arial"/>
            </a:endParaRPr>
          </a:p>
          <a:p>
            <a:pPr marL="457200" indent="-285840">
              <a:lnSpc>
                <a:spcPct val="115000"/>
              </a:lnSpc>
              <a:buClr>
                <a:srgbClr val="000000"/>
              </a:buClr>
              <a:buFont typeface="Arial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GitOps sync verification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0" name="Google Shape;230;p24"/>
          <p:cNvSpPr/>
          <p:nvPr/>
        </p:nvSpPr>
        <p:spPr>
          <a:xfrm>
            <a:off x="185760" y="1613880"/>
            <a:ext cx="371628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Helvetica Neue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SBOMs: Software Bill of Materials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Helm chart linting &amp; signing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1" name="Google Shape;231;p24" descr=""/>
          <p:cNvPicPr/>
          <p:nvPr/>
        </p:nvPicPr>
        <p:blipFill>
          <a:blip r:embed="rId6"/>
          <a:stretch/>
        </p:blipFill>
        <p:spPr>
          <a:xfrm>
            <a:off x="3902400" y="1224360"/>
            <a:ext cx="3305520" cy="1418040"/>
          </a:xfrm>
          <a:prstGeom prst="rect">
            <a:avLst/>
          </a:prstGeom>
          <a:ln w="0">
            <a:noFill/>
          </a:ln>
        </p:spPr>
      </p:pic>
      <p:pic>
        <p:nvPicPr>
          <p:cNvPr id="212" name="Google Shape;232;p24" descr=""/>
          <p:cNvPicPr/>
          <p:nvPr/>
        </p:nvPicPr>
        <p:blipFill>
          <a:blip r:embed="rId7"/>
          <a:stretch/>
        </p:blipFill>
        <p:spPr>
          <a:xfrm>
            <a:off x="2919240" y="3426840"/>
            <a:ext cx="5980320" cy="103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37;p25" descr=""/>
          <p:cNvPicPr/>
          <p:nvPr/>
        </p:nvPicPr>
        <p:blipFill>
          <a:blip r:embed="rId1">
            <a:alphaModFix amt="51000"/>
          </a:blip>
          <a:srcRect l="12597" t="29904" r="11265" b="298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14" name="Google Shape;238;p25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124277">
              <a:alpha val="8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Google Shape;239;p25"/>
          <p:cNvSpPr/>
          <p:nvPr/>
        </p:nvSpPr>
        <p:spPr>
          <a:xfrm rot="10800000">
            <a:off x="3461040" y="-18828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Google Shape;240;p25"/>
          <p:cNvSpPr/>
          <p:nvPr/>
        </p:nvSpPr>
        <p:spPr>
          <a:xfrm>
            <a:off x="-1318320" y="4902840"/>
            <a:ext cx="422856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Google Shape;241;p25" descr=""/>
          <p:cNvPicPr/>
          <p:nvPr/>
        </p:nvPicPr>
        <p:blipFill>
          <a:blip r:embed="rId2"/>
          <a:stretch/>
        </p:blipFill>
        <p:spPr>
          <a:xfrm>
            <a:off x="-542520" y="2721240"/>
            <a:ext cx="2972520" cy="2972520"/>
          </a:xfrm>
          <a:prstGeom prst="rect">
            <a:avLst/>
          </a:prstGeom>
          <a:ln w="0">
            <a:noFill/>
          </a:ln>
        </p:spPr>
      </p:pic>
      <p:pic>
        <p:nvPicPr>
          <p:cNvPr id="218" name="Google Shape;242;p25" descr=""/>
          <p:cNvPicPr/>
          <p:nvPr/>
        </p:nvPicPr>
        <p:blipFill>
          <a:blip r:embed="rId3"/>
          <a:stretch/>
        </p:blipFill>
        <p:spPr>
          <a:xfrm rot="11551800">
            <a:off x="8242920" y="3360960"/>
            <a:ext cx="1324800" cy="132480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243;p25" descr=""/>
          <p:cNvPicPr/>
          <p:nvPr/>
        </p:nvPicPr>
        <p:blipFill>
          <a:blip r:embed="rId4"/>
          <a:stretch/>
        </p:blipFill>
        <p:spPr>
          <a:xfrm>
            <a:off x="7115760" y="-1027440"/>
            <a:ext cx="2847240" cy="2851560"/>
          </a:xfrm>
          <a:prstGeom prst="rect">
            <a:avLst/>
          </a:prstGeom>
          <a:ln w="0">
            <a:noFill/>
          </a:ln>
        </p:spPr>
      </p:pic>
      <p:pic>
        <p:nvPicPr>
          <p:cNvPr id="220" name="Google Shape;244;p25" descr=""/>
          <p:cNvPicPr/>
          <p:nvPr/>
        </p:nvPicPr>
        <p:blipFill>
          <a:blip r:embed="rId5"/>
          <a:srcRect l="0" t="413" r="0" b="413"/>
          <a:stretch/>
        </p:blipFill>
        <p:spPr>
          <a:xfrm>
            <a:off x="3229200" y="4616280"/>
            <a:ext cx="2684880" cy="320760"/>
          </a:xfrm>
          <a:prstGeom prst="rect">
            <a:avLst/>
          </a:prstGeom>
          <a:ln w="0">
            <a:noFill/>
          </a:ln>
        </p:spPr>
      </p:pic>
      <p:sp>
        <p:nvSpPr>
          <p:cNvPr id="221" name="Google Shape;245;p25"/>
          <p:cNvSpPr/>
          <p:nvPr/>
        </p:nvSpPr>
        <p:spPr>
          <a:xfrm>
            <a:off x="185760" y="381600"/>
            <a:ext cx="57819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DEMO - WORKSHOP ROADMAP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50;p26" descr=""/>
          <p:cNvPicPr/>
          <p:nvPr/>
        </p:nvPicPr>
        <p:blipFill>
          <a:blip r:embed="rId1">
            <a:alphaModFix amt="51000"/>
          </a:blip>
          <a:srcRect l="12597" t="29904" r="11265" b="298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23" name="Google Shape;251;p26"/>
          <p:cNvSpPr/>
          <p:nvPr/>
        </p:nvSpPr>
        <p:spPr>
          <a:xfrm>
            <a:off x="12600" y="0"/>
            <a:ext cx="9143640" cy="5143320"/>
          </a:xfrm>
          <a:prstGeom prst="rect">
            <a:avLst/>
          </a:prstGeom>
          <a:solidFill>
            <a:srgbClr val="124277">
              <a:alpha val="8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Google Shape;252;p26" descr=""/>
          <p:cNvPicPr/>
          <p:nvPr/>
        </p:nvPicPr>
        <p:blipFill>
          <a:blip r:embed="rId2"/>
          <a:stretch/>
        </p:blipFill>
        <p:spPr>
          <a:xfrm rot="3823800">
            <a:off x="2337120" y="3396600"/>
            <a:ext cx="979920" cy="987120"/>
          </a:xfrm>
          <a:prstGeom prst="rect">
            <a:avLst/>
          </a:prstGeom>
          <a:ln w="0">
            <a:noFill/>
          </a:ln>
        </p:spPr>
      </p:pic>
      <p:pic>
        <p:nvPicPr>
          <p:cNvPr id="225" name="Google Shape;253;p26" descr=""/>
          <p:cNvPicPr/>
          <p:nvPr/>
        </p:nvPicPr>
        <p:blipFill>
          <a:blip r:embed="rId3"/>
          <a:stretch/>
        </p:blipFill>
        <p:spPr>
          <a:xfrm>
            <a:off x="6822360" y="-691920"/>
            <a:ext cx="2881800" cy="2886120"/>
          </a:xfrm>
          <a:prstGeom prst="rect">
            <a:avLst/>
          </a:prstGeom>
          <a:ln w="0">
            <a:noFill/>
          </a:ln>
        </p:spPr>
      </p:pic>
      <p:pic>
        <p:nvPicPr>
          <p:cNvPr id="226" name="Google Shape;254;p26" descr=""/>
          <p:cNvPicPr/>
          <p:nvPr/>
        </p:nvPicPr>
        <p:blipFill>
          <a:blip r:embed="rId4"/>
          <a:stretch/>
        </p:blipFill>
        <p:spPr>
          <a:xfrm>
            <a:off x="-393120" y="2996640"/>
            <a:ext cx="2972520" cy="2972520"/>
          </a:xfrm>
          <a:prstGeom prst="rect">
            <a:avLst/>
          </a:prstGeom>
          <a:ln w="0">
            <a:noFill/>
          </a:ln>
        </p:spPr>
      </p:pic>
      <p:sp>
        <p:nvSpPr>
          <p:cNvPr id="227" name="Google Shape;255;p26"/>
          <p:cNvSpPr/>
          <p:nvPr/>
        </p:nvSpPr>
        <p:spPr>
          <a:xfrm rot="5400000">
            <a:off x="-1793160" y="1312920"/>
            <a:ext cx="378540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Google Shape;256;p26"/>
          <p:cNvSpPr/>
          <p:nvPr/>
        </p:nvSpPr>
        <p:spPr>
          <a:xfrm rot="16200000">
            <a:off x="7228800" y="3226680"/>
            <a:ext cx="384300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Google Shape;257;p26" descr=""/>
          <p:cNvPicPr/>
          <p:nvPr/>
        </p:nvPicPr>
        <p:blipFill>
          <a:blip r:embed="rId5"/>
          <a:stretch/>
        </p:blipFill>
        <p:spPr>
          <a:xfrm>
            <a:off x="8262360" y="1081800"/>
            <a:ext cx="1112040" cy="1112040"/>
          </a:xfrm>
          <a:prstGeom prst="rect">
            <a:avLst/>
          </a:prstGeom>
          <a:ln w="0">
            <a:noFill/>
          </a:ln>
        </p:spPr>
      </p:pic>
      <p:sp>
        <p:nvSpPr>
          <p:cNvPr id="230" name="Google Shape;258;p26"/>
          <p:cNvSpPr/>
          <p:nvPr/>
        </p:nvSpPr>
        <p:spPr>
          <a:xfrm>
            <a:off x="421920" y="812520"/>
            <a:ext cx="4025880" cy="3785400"/>
          </a:xfrm>
          <a:prstGeom prst="roundRect">
            <a:avLst>
              <a:gd name="adj" fmla="val 9654"/>
            </a:avLst>
          </a:prstGeom>
          <a:solidFill>
            <a:srgbClr val="ffffff">
              <a:alpha val="50000"/>
            </a:srgbClr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4000"/>
              </a:srgbClr>
            </a:outerShdw>
            <a:reflection algn="bl" blurRad="0" dir="5400000" dist="38100" endA="0" endPos="30000" fadeDir="5400012" kx="0" ky="0" rotWithShape="0" stPos="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1" name="Google Shape;259;p26"/>
          <p:cNvSpPr/>
          <p:nvPr/>
        </p:nvSpPr>
        <p:spPr>
          <a:xfrm>
            <a:off x="4611600" y="792720"/>
            <a:ext cx="4151520" cy="3843000"/>
          </a:xfrm>
          <a:prstGeom prst="roundRect">
            <a:avLst>
              <a:gd name="adj" fmla="val 7336"/>
            </a:avLst>
          </a:prstGeom>
          <a:solidFill>
            <a:srgbClr val="f3b301">
              <a:alpha val="49000"/>
            </a:srgbClr>
          </a:solidFill>
          <a:ln w="9525">
            <a:solidFill>
              <a:srgbClr val="f3b301"/>
            </a:solidFill>
            <a:round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  <a:reflection algn="bl" blurRad="0" dir="5400000" dist="38100" endA="0" endPos="30000" fadeDir="5400012" kx="0" ky="0" rotWithShape="0" stPos="0" sy="-100000"/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2" name="Google Shape;260;p26" descr=""/>
          <p:cNvPicPr/>
          <p:nvPr/>
        </p:nvPicPr>
        <p:blipFill>
          <a:blip r:embed="rId6"/>
          <a:srcRect l="0" t="413" r="0" b="413"/>
          <a:stretch/>
        </p:blipFill>
        <p:spPr>
          <a:xfrm>
            <a:off x="3229200" y="446760"/>
            <a:ext cx="2684880" cy="320760"/>
          </a:xfrm>
          <a:prstGeom prst="rect">
            <a:avLst/>
          </a:prstGeom>
          <a:ln w="0">
            <a:noFill/>
          </a:ln>
        </p:spPr>
      </p:pic>
      <p:sp>
        <p:nvSpPr>
          <p:cNvPr id="233" name="Google Shape;261;p26"/>
          <p:cNvSpPr/>
          <p:nvPr/>
        </p:nvSpPr>
        <p:spPr>
          <a:xfrm>
            <a:off x="5069520" y="1120680"/>
            <a:ext cx="3267360" cy="660240"/>
          </a:xfrm>
          <a:prstGeom prst="roundRect">
            <a:avLst>
              <a:gd name="adj" fmla="val 20054"/>
            </a:avLst>
          </a:prstGeom>
          <a:solidFill>
            <a:srgbClr val="ffd9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Google Shape;262;p26"/>
          <p:cNvSpPr/>
          <p:nvPr/>
        </p:nvSpPr>
        <p:spPr>
          <a:xfrm>
            <a:off x="5176080" y="1138680"/>
            <a:ext cx="3053880" cy="5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3000" spc="-1" strike="noStrike">
                <a:solidFill>
                  <a:srgbClr val="10181f"/>
                </a:solidFill>
                <a:latin typeface="Helvetica Neue"/>
                <a:ea typeface="Helvetica Neue"/>
              </a:rPr>
              <a:t>Fabrizio Sgura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35" name="Google Shape;263;p26"/>
          <p:cNvSpPr/>
          <p:nvPr/>
        </p:nvSpPr>
        <p:spPr>
          <a:xfrm>
            <a:off x="5069520" y="1859760"/>
            <a:ext cx="3267360" cy="2550600"/>
          </a:xfrm>
          <a:prstGeom prst="roundRect">
            <a:avLst>
              <a:gd name="adj" fmla="val 5866"/>
            </a:avLst>
          </a:prstGeom>
          <a:solidFill>
            <a:srgbClr val="ffd9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Google Shape;264;p26"/>
          <p:cNvSpPr/>
          <p:nvPr/>
        </p:nvSpPr>
        <p:spPr>
          <a:xfrm>
            <a:off x="5661000" y="1857600"/>
            <a:ext cx="2052360" cy="5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1400" spc="-1" strike="noStrike">
                <a:solidFill>
                  <a:srgbClr val="10181f"/>
                </a:solidFill>
                <a:latin typeface="Helvetica Neue"/>
                <a:ea typeface="Helvetica Neue"/>
              </a:rPr>
              <a:t>Chief Engineer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1400" spc="-1" strike="noStrike">
                <a:solidFill>
                  <a:srgbClr val="10181f"/>
                </a:solidFill>
                <a:latin typeface="Helvetica Neue"/>
                <a:ea typeface="Helvetica Neue"/>
              </a:rPr>
              <a:t>Medellin, COL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37" name="Google Shape;265;p26"/>
          <p:cNvSpPr/>
          <p:nvPr/>
        </p:nvSpPr>
        <p:spPr>
          <a:xfrm>
            <a:off x="4731480" y="2398320"/>
            <a:ext cx="394344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s" sz="1600" spc="-1" strike="noStrike">
                <a:solidFill>
                  <a:srgbClr val="10181f"/>
                </a:solidFill>
                <a:latin typeface="Helvetica Neue Light"/>
                <a:ea typeface="Helvetica Neue Light"/>
              </a:rPr>
              <a:t>My job is my favorite game</a:t>
            </a:r>
            <a:endParaRPr b="0" lang="en-US" sz="1600" spc="-1" strike="noStrike">
              <a:latin typeface="Arial"/>
            </a:endParaRPr>
          </a:p>
          <a:p>
            <a:pPr marL="45720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8" name="Google Shape;266;p26" descr=""/>
          <p:cNvPicPr/>
          <p:nvPr/>
        </p:nvPicPr>
        <p:blipFill>
          <a:blip r:embed="rId7"/>
          <a:stretch/>
        </p:blipFill>
        <p:spPr>
          <a:xfrm>
            <a:off x="5825520" y="2996640"/>
            <a:ext cx="1723320" cy="1157040"/>
          </a:xfrm>
          <a:prstGeom prst="rect">
            <a:avLst/>
          </a:prstGeom>
          <a:ln w="0">
            <a:noFill/>
          </a:ln>
        </p:spPr>
      </p:pic>
      <p:sp>
        <p:nvSpPr>
          <p:cNvPr id="239" name="Google Shape;267;p26"/>
          <p:cNvSpPr/>
          <p:nvPr/>
        </p:nvSpPr>
        <p:spPr>
          <a:xfrm>
            <a:off x="5069520" y="2511000"/>
            <a:ext cx="326736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Google Shape;268;p26"/>
          <p:cNvSpPr/>
          <p:nvPr/>
        </p:nvSpPr>
        <p:spPr>
          <a:xfrm>
            <a:off x="1460520" y="874080"/>
            <a:ext cx="20134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400" spc="-1" strike="noStrike">
                <a:solidFill>
                  <a:srgbClr val="000000"/>
                </a:solidFill>
                <a:latin typeface="Arial"/>
                <a:ea typeface="Arial"/>
              </a:rPr>
              <a:t>THANK YOU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1" name="Google Shape;269;p26" descr=""/>
          <p:cNvPicPr/>
          <p:nvPr/>
        </p:nvPicPr>
        <p:blipFill>
          <a:blip r:embed="rId8"/>
          <a:stretch/>
        </p:blipFill>
        <p:spPr>
          <a:xfrm>
            <a:off x="813600" y="1341360"/>
            <a:ext cx="3267360" cy="3175920"/>
          </a:xfrm>
          <a:prstGeom prst="rect">
            <a:avLst/>
          </a:prstGeom>
          <a:ln w="0">
            <a:noFill/>
          </a:ln>
        </p:spPr>
      </p:pic>
      <p:pic>
        <p:nvPicPr>
          <p:cNvPr id="242" name="Google Shape;270;p26" descr=""/>
          <p:cNvPicPr/>
          <p:nvPr/>
        </p:nvPicPr>
        <p:blipFill>
          <a:blip r:embed="rId9"/>
          <a:stretch/>
        </p:blipFill>
        <p:spPr>
          <a:xfrm>
            <a:off x="2754000" y="3201840"/>
            <a:ext cx="1319040" cy="131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75;p27" descr=""/>
          <p:cNvPicPr/>
          <p:nvPr/>
        </p:nvPicPr>
        <p:blipFill>
          <a:blip r:embed="rId1"/>
          <a:stretch/>
        </p:blipFill>
        <p:spPr>
          <a:xfrm rot="3823800">
            <a:off x="1770840" y="3121200"/>
            <a:ext cx="979920" cy="98712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276;p27" descr=""/>
          <p:cNvPicPr/>
          <p:nvPr/>
        </p:nvPicPr>
        <p:blipFill>
          <a:blip r:embed="rId2"/>
          <a:stretch/>
        </p:blipFill>
        <p:spPr>
          <a:xfrm>
            <a:off x="6822360" y="-691920"/>
            <a:ext cx="2881800" cy="2886120"/>
          </a:xfrm>
          <a:prstGeom prst="rect">
            <a:avLst/>
          </a:prstGeom>
          <a:ln w="0">
            <a:noFill/>
          </a:ln>
        </p:spPr>
      </p:pic>
      <p:pic>
        <p:nvPicPr>
          <p:cNvPr id="245" name="Google Shape;277;p27" descr=""/>
          <p:cNvPicPr/>
          <p:nvPr/>
        </p:nvPicPr>
        <p:blipFill>
          <a:blip r:embed="rId3"/>
          <a:stretch/>
        </p:blipFill>
        <p:spPr>
          <a:xfrm>
            <a:off x="-393120" y="2996640"/>
            <a:ext cx="2972520" cy="2972520"/>
          </a:xfrm>
          <a:prstGeom prst="rect">
            <a:avLst/>
          </a:prstGeom>
          <a:ln w="0">
            <a:noFill/>
          </a:ln>
        </p:spPr>
      </p:pic>
      <p:sp>
        <p:nvSpPr>
          <p:cNvPr id="246" name="Google Shape;278;p27"/>
          <p:cNvSpPr/>
          <p:nvPr/>
        </p:nvSpPr>
        <p:spPr>
          <a:xfrm flipH="1" rot="10800000">
            <a:off x="-440640" y="-18792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279;p27"/>
          <p:cNvSpPr/>
          <p:nvPr/>
        </p:nvSpPr>
        <p:spPr>
          <a:xfrm flipH="1">
            <a:off x="6094440" y="4902840"/>
            <a:ext cx="430452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Google Shape;280;p27" descr=""/>
          <p:cNvPicPr/>
          <p:nvPr/>
        </p:nvPicPr>
        <p:blipFill>
          <a:blip r:embed="rId4"/>
          <a:stretch/>
        </p:blipFill>
        <p:spPr>
          <a:xfrm>
            <a:off x="8183880" y="1514520"/>
            <a:ext cx="1112040" cy="111204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281;p27" descr=""/>
          <p:cNvPicPr/>
          <p:nvPr/>
        </p:nvPicPr>
        <p:blipFill>
          <a:blip r:embed="rId5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282;p27" descr=""/>
          <p:cNvPicPr/>
          <p:nvPr/>
        </p:nvPicPr>
        <p:blipFill>
          <a:blip r:embed="rId6"/>
          <a:stretch/>
        </p:blipFill>
        <p:spPr>
          <a:xfrm>
            <a:off x="377640" y="507240"/>
            <a:ext cx="4009680" cy="114264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283;p27" descr=""/>
          <p:cNvPicPr/>
          <p:nvPr/>
        </p:nvPicPr>
        <p:blipFill>
          <a:blip r:embed="rId7"/>
          <a:stretch/>
        </p:blipFill>
        <p:spPr>
          <a:xfrm>
            <a:off x="4135320" y="1739160"/>
            <a:ext cx="2354760" cy="295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88;p28" descr=""/>
          <p:cNvPicPr/>
          <p:nvPr/>
        </p:nvPicPr>
        <p:blipFill>
          <a:blip r:embed="rId1"/>
          <a:stretch/>
        </p:blipFill>
        <p:spPr>
          <a:xfrm>
            <a:off x="7998480" y="2060640"/>
            <a:ext cx="1431000" cy="1431000"/>
          </a:xfrm>
          <a:prstGeom prst="rect">
            <a:avLst/>
          </a:prstGeom>
          <a:ln w="0">
            <a:noFill/>
          </a:ln>
        </p:spPr>
      </p:pic>
      <p:pic>
        <p:nvPicPr>
          <p:cNvPr id="253" name="Google Shape;289;p28" descr=""/>
          <p:cNvPicPr/>
          <p:nvPr/>
        </p:nvPicPr>
        <p:blipFill>
          <a:blip r:embed="rId2"/>
          <a:stretch/>
        </p:blipFill>
        <p:spPr>
          <a:xfrm rot="3823800">
            <a:off x="-313920" y="4244760"/>
            <a:ext cx="1175040" cy="118404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290;p28"/>
          <p:cNvSpPr/>
          <p:nvPr/>
        </p:nvSpPr>
        <p:spPr>
          <a:xfrm flipH="1" rot="16200000">
            <a:off x="7192440" y="1317240"/>
            <a:ext cx="390060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Google Shape;291;p28"/>
          <p:cNvSpPr/>
          <p:nvPr/>
        </p:nvSpPr>
        <p:spPr>
          <a:xfrm flipH="1" rot="5400000">
            <a:off x="-1682280" y="3411000"/>
            <a:ext cx="348876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Google Shape;292;p28"/>
          <p:cNvSpPr/>
          <p:nvPr/>
        </p:nvSpPr>
        <p:spPr>
          <a:xfrm>
            <a:off x="990720" y="594000"/>
            <a:ext cx="3478680" cy="1581120"/>
          </a:xfrm>
          <a:prstGeom prst="rect">
            <a:avLst/>
          </a:prstGeom>
          <a:solidFill>
            <a:schemeClr val="lt1"/>
          </a:solidFill>
          <a:ln w="9525">
            <a:solidFill>
              <a:srgbClr val="124277"/>
            </a:solidFill>
            <a:round/>
          </a:ln>
          <a:effectLst>
            <a:outerShdw algn="bl" blurRad="57240" dir="5400000" dist="19080" rotWithShape="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7" name="Google Shape;293;p28"/>
          <p:cNvSpPr/>
          <p:nvPr/>
        </p:nvSpPr>
        <p:spPr>
          <a:xfrm>
            <a:off x="2331360" y="191880"/>
            <a:ext cx="797760" cy="769680"/>
          </a:xfrm>
          <a:prstGeom prst="ellipse">
            <a:avLst/>
          </a:prstGeom>
          <a:solidFill>
            <a:srgbClr val="8cbd2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4000" spc="-1" strike="noStrike">
                <a:solidFill>
                  <a:srgbClr val="0f1323"/>
                </a:solidFill>
                <a:latin typeface="Montserrat ExtraBold"/>
                <a:ea typeface="Montserrat ExtraBold"/>
              </a:rPr>
              <a:t>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8" name="Google Shape;294;p28"/>
          <p:cNvSpPr/>
          <p:nvPr/>
        </p:nvSpPr>
        <p:spPr>
          <a:xfrm>
            <a:off x="990720" y="2723760"/>
            <a:ext cx="3478680" cy="1581120"/>
          </a:xfrm>
          <a:prstGeom prst="rect">
            <a:avLst/>
          </a:prstGeom>
          <a:solidFill>
            <a:schemeClr val="lt1"/>
          </a:solidFill>
          <a:ln w="9525">
            <a:solidFill>
              <a:srgbClr val="124277"/>
            </a:solidFill>
            <a:round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9" name="Google Shape;295;p28"/>
          <p:cNvSpPr/>
          <p:nvPr/>
        </p:nvSpPr>
        <p:spPr>
          <a:xfrm>
            <a:off x="2331360" y="2321280"/>
            <a:ext cx="797760" cy="769680"/>
          </a:xfrm>
          <a:prstGeom prst="ellipse">
            <a:avLst/>
          </a:prstGeom>
          <a:solidFill>
            <a:srgbClr val="8cbd2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4000" spc="-1" strike="noStrike">
                <a:solidFill>
                  <a:srgbClr val="0f1323"/>
                </a:solidFill>
                <a:latin typeface="Montserrat ExtraBold"/>
                <a:ea typeface="Montserrat ExtraBold"/>
              </a:rPr>
              <a:t>3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0" name="Google Shape;296;p28"/>
          <p:cNvSpPr/>
          <p:nvPr/>
        </p:nvSpPr>
        <p:spPr>
          <a:xfrm>
            <a:off x="4915440" y="594000"/>
            <a:ext cx="3478680" cy="1581120"/>
          </a:xfrm>
          <a:prstGeom prst="rect">
            <a:avLst/>
          </a:prstGeom>
          <a:solidFill>
            <a:schemeClr val="lt1"/>
          </a:solidFill>
          <a:ln w="9525">
            <a:solidFill>
              <a:srgbClr val="124277"/>
            </a:solidFill>
            <a:round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1" name="Google Shape;297;p28"/>
          <p:cNvSpPr/>
          <p:nvPr/>
        </p:nvSpPr>
        <p:spPr>
          <a:xfrm>
            <a:off x="6256080" y="191880"/>
            <a:ext cx="797760" cy="769680"/>
          </a:xfrm>
          <a:prstGeom prst="ellipse">
            <a:avLst/>
          </a:prstGeom>
          <a:solidFill>
            <a:srgbClr val="8cbd2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4000" spc="-1" strike="noStrike">
                <a:solidFill>
                  <a:srgbClr val="0f1323"/>
                </a:solidFill>
                <a:latin typeface="Montserrat ExtraBold"/>
                <a:ea typeface="Montserrat ExtraBold"/>
              </a:rPr>
              <a:t>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2" name="Google Shape;298;p28"/>
          <p:cNvSpPr/>
          <p:nvPr/>
        </p:nvSpPr>
        <p:spPr>
          <a:xfrm>
            <a:off x="4915440" y="2723760"/>
            <a:ext cx="3478680" cy="1581120"/>
          </a:xfrm>
          <a:prstGeom prst="rect">
            <a:avLst/>
          </a:prstGeom>
          <a:solidFill>
            <a:schemeClr val="lt1"/>
          </a:solidFill>
          <a:ln w="9525">
            <a:solidFill>
              <a:srgbClr val="124277"/>
            </a:solidFill>
            <a:round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3" name="Google Shape;299;p28"/>
          <p:cNvSpPr/>
          <p:nvPr/>
        </p:nvSpPr>
        <p:spPr>
          <a:xfrm>
            <a:off x="6256080" y="2321280"/>
            <a:ext cx="797760" cy="769680"/>
          </a:xfrm>
          <a:prstGeom prst="ellipse">
            <a:avLst/>
          </a:prstGeom>
          <a:solidFill>
            <a:srgbClr val="8cbd2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4000" spc="-1" strike="noStrike">
                <a:solidFill>
                  <a:srgbClr val="0f1323"/>
                </a:solidFill>
                <a:latin typeface="Montserrat ExtraBold"/>
                <a:ea typeface="Montserrat ExtraBold"/>
              </a:rPr>
              <a:t>4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4" name="Google Shape;300;p28"/>
          <p:cNvSpPr/>
          <p:nvPr/>
        </p:nvSpPr>
        <p:spPr>
          <a:xfrm>
            <a:off x="1093680" y="1031040"/>
            <a:ext cx="3237120" cy="10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500" spc="-1" strike="noStrike">
                <a:solidFill>
                  <a:srgbClr val="0f1323"/>
                </a:solidFill>
                <a:latin typeface="Montserrat"/>
                <a:ea typeface="Montserrat"/>
              </a:rPr>
              <a:t>Texto aquí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5" name="Google Shape;301;p28"/>
          <p:cNvSpPr/>
          <p:nvPr/>
        </p:nvSpPr>
        <p:spPr>
          <a:xfrm>
            <a:off x="5036400" y="3186000"/>
            <a:ext cx="3237120" cy="10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500" spc="-1" strike="noStrike">
                <a:solidFill>
                  <a:srgbClr val="0f1323"/>
                </a:solidFill>
                <a:latin typeface="Montserrat"/>
                <a:ea typeface="Montserrat"/>
              </a:rPr>
              <a:t>Texto aquí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6" name="Google Shape;302;p28"/>
          <p:cNvSpPr/>
          <p:nvPr/>
        </p:nvSpPr>
        <p:spPr>
          <a:xfrm>
            <a:off x="1093680" y="3186000"/>
            <a:ext cx="3237120" cy="10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500" spc="-1" strike="noStrike">
                <a:solidFill>
                  <a:srgbClr val="0f1323"/>
                </a:solidFill>
                <a:latin typeface="Montserrat"/>
                <a:ea typeface="Montserrat"/>
              </a:rPr>
              <a:t>Texto aquí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7" name="Google Shape;303;p28"/>
          <p:cNvSpPr/>
          <p:nvPr/>
        </p:nvSpPr>
        <p:spPr>
          <a:xfrm>
            <a:off x="5175720" y="1165680"/>
            <a:ext cx="3237120" cy="10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500" spc="-1" strike="noStrike">
                <a:solidFill>
                  <a:srgbClr val="0f1323"/>
                </a:solidFill>
                <a:latin typeface="Montserrat"/>
                <a:ea typeface="Montserrat"/>
              </a:rPr>
              <a:t>Texto aquí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268" name="Google Shape;304;p28" descr=""/>
          <p:cNvPicPr/>
          <p:nvPr/>
        </p:nvPicPr>
        <p:blipFill>
          <a:blip r:embed="rId3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309;p29" descr=""/>
          <p:cNvPicPr/>
          <p:nvPr/>
        </p:nvPicPr>
        <p:blipFill>
          <a:blip r:embed="rId1"/>
          <a:stretch/>
        </p:blipFill>
        <p:spPr>
          <a:xfrm rot="3823800">
            <a:off x="1770840" y="3121200"/>
            <a:ext cx="979920" cy="987120"/>
          </a:xfrm>
          <a:prstGeom prst="rect">
            <a:avLst/>
          </a:prstGeom>
          <a:ln w="0">
            <a:noFill/>
          </a:ln>
        </p:spPr>
      </p:pic>
      <p:pic>
        <p:nvPicPr>
          <p:cNvPr id="270" name="Google Shape;310;p29" descr=""/>
          <p:cNvPicPr/>
          <p:nvPr/>
        </p:nvPicPr>
        <p:blipFill>
          <a:blip r:embed="rId2"/>
          <a:stretch/>
        </p:blipFill>
        <p:spPr>
          <a:xfrm>
            <a:off x="6822360" y="-691920"/>
            <a:ext cx="2881800" cy="288612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11;p29" descr=""/>
          <p:cNvPicPr/>
          <p:nvPr/>
        </p:nvPicPr>
        <p:blipFill>
          <a:blip r:embed="rId3"/>
          <a:stretch/>
        </p:blipFill>
        <p:spPr>
          <a:xfrm>
            <a:off x="-393120" y="2996640"/>
            <a:ext cx="2972520" cy="2972520"/>
          </a:xfrm>
          <a:prstGeom prst="rect">
            <a:avLst/>
          </a:prstGeom>
          <a:ln w="0">
            <a:noFill/>
          </a:ln>
        </p:spPr>
      </p:pic>
      <p:sp>
        <p:nvSpPr>
          <p:cNvPr id="272" name="Google Shape;312;p29"/>
          <p:cNvSpPr/>
          <p:nvPr/>
        </p:nvSpPr>
        <p:spPr>
          <a:xfrm flipH="1" rot="10800000">
            <a:off x="-440640" y="-18792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Google Shape;313;p29"/>
          <p:cNvSpPr/>
          <p:nvPr/>
        </p:nvSpPr>
        <p:spPr>
          <a:xfrm flipH="1">
            <a:off x="6094440" y="4902840"/>
            <a:ext cx="430452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Google Shape;314;p29" descr=""/>
          <p:cNvPicPr/>
          <p:nvPr/>
        </p:nvPicPr>
        <p:blipFill>
          <a:blip r:embed="rId4"/>
          <a:stretch/>
        </p:blipFill>
        <p:spPr>
          <a:xfrm>
            <a:off x="8183880" y="1514520"/>
            <a:ext cx="1112040" cy="111204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315;p29" descr=""/>
          <p:cNvPicPr/>
          <p:nvPr/>
        </p:nvPicPr>
        <p:blipFill>
          <a:blip r:embed="rId5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54;p13" descr=""/>
          <p:cNvPicPr/>
          <p:nvPr/>
        </p:nvPicPr>
        <p:blipFill>
          <a:blip r:embed="rId1">
            <a:alphaModFix amt="51000"/>
          </a:blip>
          <a:srcRect l="12597" t="29904" r="11265" b="298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85" name="Google Shape;55;p13"/>
          <p:cNvSpPr/>
          <p:nvPr/>
        </p:nvSpPr>
        <p:spPr>
          <a:xfrm>
            <a:off x="0" y="-4680"/>
            <a:ext cx="9143640" cy="5143320"/>
          </a:xfrm>
          <a:prstGeom prst="rect">
            <a:avLst/>
          </a:prstGeom>
          <a:solidFill>
            <a:srgbClr val="124277">
              <a:alpha val="8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Google Shape;56;p13" descr=""/>
          <p:cNvPicPr/>
          <p:nvPr/>
        </p:nvPicPr>
        <p:blipFill>
          <a:blip r:embed="rId2"/>
          <a:stretch/>
        </p:blipFill>
        <p:spPr>
          <a:xfrm rot="3823800">
            <a:off x="2337120" y="3396600"/>
            <a:ext cx="979920" cy="98712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57;p13" descr=""/>
          <p:cNvPicPr/>
          <p:nvPr/>
        </p:nvPicPr>
        <p:blipFill>
          <a:blip r:embed="rId3"/>
          <a:stretch/>
        </p:blipFill>
        <p:spPr>
          <a:xfrm>
            <a:off x="6822360" y="-691920"/>
            <a:ext cx="2881800" cy="288612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58;p13" descr=""/>
          <p:cNvPicPr/>
          <p:nvPr/>
        </p:nvPicPr>
        <p:blipFill>
          <a:blip r:embed="rId4"/>
          <a:stretch/>
        </p:blipFill>
        <p:spPr>
          <a:xfrm>
            <a:off x="-393120" y="2996640"/>
            <a:ext cx="2972520" cy="297252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59;p13"/>
          <p:cNvSpPr/>
          <p:nvPr/>
        </p:nvSpPr>
        <p:spPr>
          <a:xfrm>
            <a:off x="0" y="1504800"/>
            <a:ext cx="9143640" cy="21236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Google Shape;60;p13"/>
          <p:cNvSpPr/>
          <p:nvPr/>
        </p:nvSpPr>
        <p:spPr>
          <a:xfrm flipH="1" rot="10800000">
            <a:off x="-440640" y="-18792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Google Shape;61;p13"/>
          <p:cNvSpPr/>
          <p:nvPr/>
        </p:nvSpPr>
        <p:spPr>
          <a:xfrm flipH="1">
            <a:off x="3863880" y="490284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Google Shape;62;p13" descr=""/>
          <p:cNvPicPr/>
          <p:nvPr/>
        </p:nvPicPr>
        <p:blipFill>
          <a:blip r:embed="rId5"/>
          <a:stretch/>
        </p:blipFill>
        <p:spPr>
          <a:xfrm>
            <a:off x="8262360" y="1081800"/>
            <a:ext cx="1112040" cy="1112040"/>
          </a:xfrm>
          <a:prstGeom prst="rect">
            <a:avLst/>
          </a:prstGeom>
          <a:ln w="0">
            <a:noFill/>
          </a:ln>
        </p:spPr>
      </p:pic>
      <p:sp>
        <p:nvSpPr>
          <p:cNvPr id="93" name="Google Shape;63;p13"/>
          <p:cNvSpPr/>
          <p:nvPr/>
        </p:nvSpPr>
        <p:spPr>
          <a:xfrm>
            <a:off x="1862640" y="1767600"/>
            <a:ext cx="5418360" cy="76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2950" spc="-1" strike="noStrike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</a:rPr>
              <a:t>De Harbor a Kubernetes</a:t>
            </a:r>
            <a:endParaRPr b="0" lang="en-US" sz="2950" spc="-1" strike="noStrike">
              <a:latin typeface="Arial"/>
            </a:endParaRPr>
          </a:p>
        </p:txBody>
      </p:sp>
      <p:sp>
        <p:nvSpPr>
          <p:cNvPr id="94" name="Google Shape;64;p13"/>
          <p:cNvSpPr/>
          <p:nvPr/>
        </p:nvSpPr>
        <p:spPr>
          <a:xfrm>
            <a:off x="1862640" y="2529720"/>
            <a:ext cx="541836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s" sz="2350" spc="-1" strike="noStrike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</a:rPr>
              <a:t>Un Recorrido Guiado por GitOps para CI/CD Seguro</a:t>
            </a:r>
            <a:endParaRPr b="0" lang="en-US" sz="2350" spc="-1" strike="noStrike">
              <a:latin typeface="Arial"/>
            </a:endParaRPr>
          </a:p>
        </p:txBody>
      </p:sp>
      <p:pic>
        <p:nvPicPr>
          <p:cNvPr id="95" name="Google Shape;65;p13" descr=""/>
          <p:cNvPicPr/>
          <p:nvPr/>
        </p:nvPicPr>
        <p:blipFill>
          <a:blip r:embed="rId6"/>
          <a:srcRect l="0" t="413" r="0" b="413"/>
          <a:stretch/>
        </p:blipFill>
        <p:spPr>
          <a:xfrm>
            <a:off x="3229200" y="721440"/>
            <a:ext cx="2684880" cy="32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80;p15"/>
          <p:cNvSpPr/>
          <p:nvPr/>
        </p:nvSpPr>
        <p:spPr>
          <a:xfrm flipH="1" rot="10800000">
            <a:off x="-12240" y="360"/>
            <a:ext cx="2012400" cy="5143320"/>
          </a:xfrm>
          <a:prstGeom prst="round1Rect">
            <a:avLst>
              <a:gd name="adj" fmla="val 34552"/>
            </a:avLst>
          </a:prstGeom>
          <a:solidFill>
            <a:srgbClr val="1242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Google Shape;81;p15"/>
          <p:cNvSpPr/>
          <p:nvPr/>
        </p:nvSpPr>
        <p:spPr>
          <a:xfrm flipH="1" rot="16200000">
            <a:off x="5875200" y="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Google Shape;82;p15"/>
          <p:cNvSpPr/>
          <p:nvPr/>
        </p:nvSpPr>
        <p:spPr>
          <a:xfrm>
            <a:off x="4199040" y="816120"/>
            <a:ext cx="4061520" cy="660240"/>
          </a:xfrm>
          <a:prstGeom prst="roundRect">
            <a:avLst>
              <a:gd name="adj" fmla="val 50000"/>
            </a:avLst>
          </a:prstGeom>
          <a:solidFill>
            <a:srgbClr val="f3b301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Google Shape;83;p15"/>
          <p:cNvSpPr/>
          <p:nvPr/>
        </p:nvSpPr>
        <p:spPr>
          <a:xfrm>
            <a:off x="4531320" y="816120"/>
            <a:ext cx="3397320" cy="66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3000" spc="-1" strike="noStrike">
                <a:solidFill>
                  <a:srgbClr val="10181f"/>
                </a:solidFill>
                <a:latin typeface="Helvetica Neue"/>
                <a:ea typeface="Helvetica Neue"/>
              </a:rPr>
              <a:t>Fabrizio Sgura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0" name="Google Shape;84;p15"/>
          <p:cNvSpPr/>
          <p:nvPr/>
        </p:nvSpPr>
        <p:spPr>
          <a:xfrm>
            <a:off x="5203800" y="1476720"/>
            <a:ext cx="2052360" cy="5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1400" spc="-1" strike="noStrike">
                <a:solidFill>
                  <a:srgbClr val="10181f"/>
                </a:solidFill>
                <a:latin typeface="Helvetica Neue"/>
                <a:ea typeface="Helvetica Neue"/>
              </a:rPr>
              <a:t>Chief Engineer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1400" spc="-1" strike="noStrike">
                <a:solidFill>
                  <a:srgbClr val="10181f"/>
                </a:solidFill>
                <a:latin typeface="Helvetica Neue"/>
                <a:ea typeface="Helvetica Neue"/>
              </a:rPr>
              <a:t>Medellin, COL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01" name="Google Shape;85;p15"/>
          <p:cNvSpPr/>
          <p:nvPr/>
        </p:nvSpPr>
        <p:spPr>
          <a:xfrm>
            <a:off x="678600" y="1068840"/>
            <a:ext cx="2635200" cy="2635200"/>
          </a:xfrm>
          <a:prstGeom prst="ellipse">
            <a:avLst/>
          </a:prstGeom>
          <a:solidFill>
            <a:srgbClr val="f3b301">
              <a:alpha val="49000"/>
            </a:srgbClr>
          </a:solidFill>
          <a:ln w="9525">
            <a:solidFill>
              <a:srgbClr val="595959"/>
            </a:solidFill>
            <a:round/>
          </a:ln>
          <a:effectLst>
            <a:outerShdw algn="bl" blurRad="57240" dir="2935094" dist="18626" rotWithShape="0">
              <a:srgbClr val="000000">
                <a:alpha val="6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02" name="Google Shape;86;p15" descr=""/>
          <p:cNvPicPr/>
          <p:nvPr/>
        </p:nvPicPr>
        <p:blipFill>
          <a:blip r:embed="rId1"/>
          <a:stretch/>
        </p:blipFill>
        <p:spPr>
          <a:xfrm rot="19658400">
            <a:off x="503280" y="2917800"/>
            <a:ext cx="979920" cy="98712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87;p15"/>
          <p:cNvSpPr/>
          <p:nvPr/>
        </p:nvSpPr>
        <p:spPr>
          <a:xfrm>
            <a:off x="4258080" y="2034720"/>
            <a:ext cx="394344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s" sz="1600" spc="-1" strike="noStrike">
                <a:solidFill>
                  <a:srgbClr val="10181f"/>
                </a:solidFill>
                <a:latin typeface="Helvetica Neue Light"/>
                <a:ea typeface="Helvetica Neue Light"/>
              </a:rPr>
              <a:t>My job is my favorite game</a:t>
            </a:r>
            <a:endParaRPr b="0" lang="en-US" sz="1600" spc="-1" strike="noStrike">
              <a:latin typeface="Arial"/>
            </a:endParaRPr>
          </a:p>
          <a:p>
            <a:pPr marL="45720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4" name="Google Shape;88;p15" descr=""/>
          <p:cNvPicPr/>
          <p:nvPr/>
        </p:nvPicPr>
        <p:blipFill>
          <a:blip r:embed="rId2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89;p15" descr=""/>
          <p:cNvPicPr/>
          <p:nvPr/>
        </p:nvPicPr>
        <p:blipFill>
          <a:blip r:embed="rId3"/>
          <a:stretch/>
        </p:blipFill>
        <p:spPr>
          <a:xfrm>
            <a:off x="6970680" y="3303720"/>
            <a:ext cx="2525040" cy="25290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90;p15" descr=""/>
          <p:cNvPicPr/>
          <p:nvPr/>
        </p:nvPicPr>
        <p:blipFill>
          <a:blip r:embed="rId4"/>
          <a:stretch/>
        </p:blipFill>
        <p:spPr>
          <a:xfrm>
            <a:off x="6113160" y="2835720"/>
            <a:ext cx="1723320" cy="115704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91;p15" descr=""/>
          <p:cNvPicPr/>
          <p:nvPr/>
        </p:nvPicPr>
        <p:blipFill>
          <a:blip r:embed="rId5"/>
          <a:stretch/>
        </p:blipFill>
        <p:spPr>
          <a:xfrm>
            <a:off x="4640400" y="2754720"/>
            <a:ext cx="1319040" cy="131904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92;p15" descr=""/>
          <p:cNvPicPr/>
          <p:nvPr/>
        </p:nvPicPr>
        <p:blipFill>
          <a:blip r:embed="rId6"/>
          <a:stretch/>
        </p:blipFill>
        <p:spPr>
          <a:xfrm>
            <a:off x="893880" y="1397520"/>
            <a:ext cx="2012400" cy="195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97;p16"/>
          <p:cNvSpPr/>
          <p:nvPr/>
        </p:nvSpPr>
        <p:spPr>
          <a:xfrm>
            <a:off x="-865080" y="345960"/>
            <a:ext cx="6495840" cy="817560"/>
          </a:xfrm>
          <a:prstGeom prst="roundRect">
            <a:avLst>
              <a:gd name="adj" fmla="val 50000"/>
            </a:avLst>
          </a:prstGeom>
          <a:solidFill>
            <a:srgbClr val="1242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Google Shape;98;p16" descr=""/>
          <p:cNvPicPr/>
          <p:nvPr/>
        </p:nvPicPr>
        <p:blipFill>
          <a:blip r:embed="rId1"/>
          <a:stretch/>
        </p:blipFill>
        <p:spPr>
          <a:xfrm>
            <a:off x="5977080" y="-125280"/>
            <a:ext cx="5260680" cy="5268240"/>
          </a:xfrm>
          <a:prstGeom prst="rect">
            <a:avLst/>
          </a:prstGeom>
          <a:ln w="0">
            <a:noFill/>
          </a:ln>
        </p:spPr>
      </p:pic>
      <p:pic>
        <p:nvPicPr>
          <p:cNvPr id="111" name="Google Shape;99;p16" descr=""/>
          <p:cNvPicPr/>
          <p:nvPr/>
        </p:nvPicPr>
        <p:blipFill>
          <a:blip r:embed="rId2"/>
          <a:stretch/>
        </p:blipFill>
        <p:spPr>
          <a:xfrm rot="3823800">
            <a:off x="6087600" y="3977280"/>
            <a:ext cx="1175040" cy="1184040"/>
          </a:xfrm>
          <a:prstGeom prst="rect">
            <a:avLst/>
          </a:prstGeom>
          <a:ln w="0">
            <a:noFill/>
          </a:ln>
        </p:spPr>
      </p:pic>
      <p:sp>
        <p:nvSpPr>
          <p:cNvPr id="112" name="Google Shape;100;p16"/>
          <p:cNvSpPr/>
          <p:nvPr/>
        </p:nvSpPr>
        <p:spPr>
          <a:xfrm>
            <a:off x="416880" y="1368360"/>
            <a:ext cx="5158800" cy="275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00000"/>
              </a:lnSpc>
              <a:buClr>
                <a:srgbClr val="0f1323"/>
              </a:buClr>
              <a:buFont typeface="Helvetica Neue"/>
              <a:buChar char="➔"/>
            </a:pPr>
            <a:r>
              <a:rPr b="0" lang="es" sz="1800" spc="-1" strike="noStrike">
                <a:solidFill>
                  <a:srgbClr val="0f1323"/>
                </a:solidFill>
                <a:latin typeface="Helvetica Neue"/>
                <a:ea typeface="Helvetica Neue"/>
              </a:rPr>
              <a:t>What is GitOps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f1323"/>
              </a:buClr>
              <a:buFont typeface="Helvetica Neue"/>
              <a:buChar char="➔"/>
            </a:pPr>
            <a:r>
              <a:rPr b="0" lang="es" sz="1800" spc="-1" strike="noStrike">
                <a:solidFill>
                  <a:srgbClr val="0f1323"/>
                </a:solidFill>
                <a:latin typeface="Helvetica Neue"/>
                <a:ea typeface="Helvetica Neue"/>
              </a:rPr>
              <a:t>Why GitOps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f1323"/>
              </a:buClr>
              <a:buFont typeface="Helvetica Neue"/>
              <a:buChar char="➔"/>
            </a:pPr>
            <a:r>
              <a:rPr b="0" lang="es" sz="1800" spc="-1" strike="noStrike">
                <a:solidFill>
                  <a:srgbClr val="0f1323"/>
                </a:solidFill>
                <a:latin typeface="Helvetica Neue"/>
                <a:ea typeface="Helvetica Neue"/>
              </a:rPr>
              <a:t>Introducting Harbor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f1323"/>
              </a:buClr>
              <a:buFont typeface="Helvetica Neue"/>
              <a:buChar char="➔"/>
            </a:pPr>
            <a:r>
              <a:rPr b="0" lang="es" sz="1800" spc="-1" strike="noStrike">
                <a:solidFill>
                  <a:srgbClr val="0f1323"/>
                </a:solidFill>
                <a:latin typeface="Helvetica Neue"/>
                <a:ea typeface="Helvetica Neue"/>
              </a:rPr>
              <a:t>Secure your images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f1323"/>
              </a:buClr>
              <a:buFont typeface="Helvetica Neue"/>
              <a:buChar char="➔"/>
            </a:pPr>
            <a:r>
              <a:rPr b="0" lang="es" sz="1800" spc="-1" strike="noStrike">
                <a:solidFill>
                  <a:srgbClr val="0f1323"/>
                </a:solidFill>
                <a:latin typeface="Helvetica Neue"/>
                <a:ea typeface="Helvetica Neue"/>
              </a:rPr>
              <a:t>Extending Harbor Security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f1323"/>
              </a:buClr>
              <a:buFont typeface="Helvetica Neue"/>
              <a:buChar char="➔"/>
            </a:pPr>
            <a:r>
              <a:rPr b="0" lang="es" sz="1800" spc="-1" strike="noStrike">
                <a:solidFill>
                  <a:srgbClr val="0f1323"/>
                </a:solidFill>
                <a:latin typeface="Helvetica Neue"/>
                <a:ea typeface="Helvetica Neue"/>
              </a:rPr>
              <a:t>Image Distribution at scale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f1323"/>
              </a:buClr>
              <a:buFont typeface="Helvetica Neue"/>
              <a:buChar char="➔"/>
            </a:pPr>
            <a:r>
              <a:rPr b="0" lang="es" sz="1800" spc="-1" strike="noStrike">
                <a:solidFill>
                  <a:srgbClr val="0f1323"/>
                </a:solidFill>
                <a:latin typeface="Helvetica Neue"/>
                <a:ea typeface="Helvetica Neue"/>
              </a:rPr>
              <a:t>Securing the Delivery Path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f1323"/>
              </a:buClr>
              <a:buFont typeface="Helvetica Neue"/>
              <a:buChar char="➔"/>
            </a:pPr>
            <a:r>
              <a:rPr b="0" lang="es" sz="1800" spc="-1" strike="noStrike">
                <a:solidFill>
                  <a:srgbClr val="0f1323"/>
                </a:solidFill>
                <a:latin typeface="Helvetica Neue"/>
                <a:ea typeface="Helvetica Neue"/>
              </a:rPr>
              <a:t>Workshop Lab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f1323"/>
              </a:buClr>
              <a:buFont typeface="Helvetica Neue"/>
              <a:buChar char="➔"/>
            </a:pPr>
            <a:r>
              <a:rPr b="0" lang="es" sz="1800" spc="-1" strike="noStrike">
                <a:solidFill>
                  <a:srgbClr val="0f1323"/>
                </a:solidFill>
                <a:latin typeface="Helvetica Neue"/>
                <a:ea typeface="Helvetica Neue"/>
              </a:rPr>
              <a:t>Summary and Takeaways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Google Shape;101;p16"/>
          <p:cNvSpPr/>
          <p:nvPr/>
        </p:nvSpPr>
        <p:spPr>
          <a:xfrm>
            <a:off x="416880" y="424800"/>
            <a:ext cx="3397320" cy="66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" sz="3400" spc="-1" strike="noStrike">
                <a:solidFill>
                  <a:srgbClr val="ffffff"/>
                </a:solidFill>
                <a:latin typeface="Montserrat"/>
                <a:ea typeface="Montserrat"/>
              </a:rPr>
              <a:t>AGENDA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114" name="Google Shape;102;p16" descr=""/>
          <p:cNvPicPr/>
          <p:nvPr/>
        </p:nvPicPr>
        <p:blipFill>
          <a:blip r:embed="rId3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03;p16" descr=""/>
          <p:cNvPicPr/>
          <p:nvPr/>
        </p:nvPicPr>
        <p:blipFill>
          <a:blip r:embed="rId4"/>
          <a:srcRect l="0" t="-6126" r="0" b="6131"/>
          <a:stretch/>
        </p:blipFill>
        <p:spPr>
          <a:xfrm>
            <a:off x="6629400" y="2415240"/>
            <a:ext cx="2189880" cy="124236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04;p16" descr=""/>
          <p:cNvPicPr/>
          <p:nvPr/>
        </p:nvPicPr>
        <p:blipFill>
          <a:blip r:embed="rId5"/>
          <a:stretch/>
        </p:blipFill>
        <p:spPr>
          <a:xfrm>
            <a:off x="6629400" y="1143000"/>
            <a:ext cx="2052000" cy="107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09;p17"/>
          <p:cNvSpPr/>
          <p:nvPr/>
        </p:nvSpPr>
        <p:spPr>
          <a:xfrm rot="10800000">
            <a:off x="3461040" y="-18828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Google Shape;110;p17"/>
          <p:cNvSpPr/>
          <p:nvPr/>
        </p:nvSpPr>
        <p:spPr>
          <a:xfrm>
            <a:off x="-1318320" y="4902840"/>
            <a:ext cx="422856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Google Shape;111;p17" descr=""/>
          <p:cNvPicPr/>
          <p:nvPr/>
        </p:nvPicPr>
        <p:blipFill>
          <a:blip r:embed="rId1"/>
          <a:stretch/>
        </p:blipFill>
        <p:spPr>
          <a:xfrm>
            <a:off x="-542520" y="2721240"/>
            <a:ext cx="2972520" cy="2972520"/>
          </a:xfrm>
          <a:prstGeom prst="rect">
            <a:avLst/>
          </a:prstGeom>
          <a:ln w="0">
            <a:noFill/>
          </a:ln>
        </p:spPr>
      </p:pic>
      <p:pic>
        <p:nvPicPr>
          <p:cNvPr id="120" name="Google Shape;112;p17" descr=""/>
          <p:cNvPicPr/>
          <p:nvPr/>
        </p:nvPicPr>
        <p:blipFill>
          <a:blip r:embed="rId2"/>
          <a:stretch/>
        </p:blipFill>
        <p:spPr>
          <a:xfrm rot="11551800">
            <a:off x="8242920" y="3360960"/>
            <a:ext cx="1324800" cy="132480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113;p17" descr=""/>
          <p:cNvPicPr/>
          <p:nvPr/>
        </p:nvPicPr>
        <p:blipFill>
          <a:blip r:embed="rId3"/>
          <a:stretch/>
        </p:blipFill>
        <p:spPr>
          <a:xfrm>
            <a:off x="7115760" y="-1027440"/>
            <a:ext cx="2847240" cy="2851560"/>
          </a:xfrm>
          <a:prstGeom prst="rect">
            <a:avLst/>
          </a:prstGeom>
          <a:ln w="0">
            <a:noFill/>
          </a:ln>
        </p:spPr>
      </p:pic>
      <p:pic>
        <p:nvPicPr>
          <p:cNvPr id="122" name="Google Shape;114;p17" descr=""/>
          <p:cNvPicPr/>
          <p:nvPr/>
        </p:nvPicPr>
        <p:blipFill>
          <a:blip r:embed="rId4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  <p:sp>
        <p:nvSpPr>
          <p:cNvPr id="123" name="Google Shape;115;p17"/>
          <p:cNvSpPr/>
          <p:nvPr/>
        </p:nvSpPr>
        <p:spPr>
          <a:xfrm>
            <a:off x="244440" y="259560"/>
            <a:ext cx="42678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WHAT IS GITOPS?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Google Shape;116;p17"/>
          <p:cNvSpPr/>
          <p:nvPr/>
        </p:nvSpPr>
        <p:spPr>
          <a:xfrm>
            <a:off x="244440" y="896760"/>
            <a:ext cx="4267800" cy="88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Helvetica Neue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Declarative infrastructure as code</a:t>
            </a:r>
            <a:br>
              <a:rPr sz="1400"/>
            </a:br>
            <a:r>
              <a:rPr b="0" lang="es" sz="14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Version-controlled state in Git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Google Shape;117;p17"/>
          <p:cNvSpPr/>
          <p:nvPr/>
        </p:nvSpPr>
        <p:spPr>
          <a:xfrm>
            <a:off x="3460320" y="1824480"/>
            <a:ext cx="2999520" cy="88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Automated reconciliation</a:t>
            </a:r>
            <a:br>
              <a:rPr sz="1400"/>
            </a:br>
            <a:r>
              <a:rPr b="0" lang="es" sz="1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Auditable, repeatable, secure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6" name="Google Shape;118;p17"/>
          <p:cNvSpPr/>
          <p:nvPr/>
        </p:nvSpPr>
        <p:spPr>
          <a:xfrm>
            <a:off x="5343480" y="3587040"/>
            <a:ext cx="29995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Helvetica Neue"/>
              <a:buChar char="➔"/>
            </a:pPr>
            <a:r>
              <a:rPr b="0" lang="e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Do you know these logos?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27" name="Google Shape;119;p17" descr=""/>
          <p:cNvPicPr/>
          <p:nvPr/>
        </p:nvPicPr>
        <p:blipFill>
          <a:blip r:embed="rId5"/>
          <a:stretch/>
        </p:blipFill>
        <p:spPr>
          <a:xfrm>
            <a:off x="3291480" y="311832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120;p17" descr=""/>
          <p:cNvPicPr/>
          <p:nvPr/>
        </p:nvPicPr>
        <p:blipFill>
          <a:blip r:embed="rId6"/>
          <a:stretch/>
        </p:blipFill>
        <p:spPr>
          <a:xfrm>
            <a:off x="3291480" y="377676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121;p17" descr=""/>
          <p:cNvPicPr/>
          <p:nvPr/>
        </p:nvPicPr>
        <p:blipFill>
          <a:blip r:embed="rId7"/>
          <a:stretch/>
        </p:blipFill>
        <p:spPr>
          <a:xfrm>
            <a:off x="4613040" y="3137400"/>
            <a:ext cx="582480" cy="58248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122;p17" descr=""/>
          <p:cNvPicPr/>
          <p:nvPr/>
        </p:nvPicPr>
        <p:blipFill>
          <a:blip r:embed="rId8"/>
          <a:stretch/>
        </p:blipFill>
        <p:spPr>
          <a:xfrm>
            <a:off x="4613040" y="3836520"/>
            <a:ext cx="582480" cy="55584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23;p17" descr=""/>
          <p:cNvPicPr/>
          <p:nvPr/>
        </p:nvPicPr>
        <p:blipFill>
          <a:blip r:embed="rId9"/>
          <a:stretch/>
        </p:blipFill>
        <p:spPr>
          <a:xfrm>
            <a:off x="3959640" y="2894040"/>
            <a:ext cx="620640" cy="62064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24;p17" descr=""/>
          <p:cNvPicPr/>
          <p:nvPr/>
        </p:nvPicPr>
        <p:blipFill>
          <a:blip r:embed="rId10"/>
          <a:stretch/>
        </p:blipFill>
        <p:spPr>
          <a:xfrm>
            <a:off x="3927240" y="3981240"/>
            <a:ext cx="685440" cy="62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29;p18"/>
          <p:cNvSpPr/>
          <p:nvPr/>
        </p:nvSpPr>
        <p:spPr>
          <a:xfrm rot="10800000">
            <a:off x="3461040" y="-18828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Google Shape;130;p18"/>
          <p:cNvSpPr/>
          <p:nvPr/>
        </p:nvSpPr>
        <p:spPr>
          <a:xfrm>
            <a:off x="-1318320" y="4902840"/>
            <a:ext cx="422856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Google Shape;131;p18" descr=""/>
          <p:cNvPicPr/>
          <p:nvPr/>
        </p:nvPicPr>
        <p:blipFill>
          <a:blip r:embed="rId1"/>
          <a:stretch/>
        </p:blipFill>
        <p:spPr>
          <a:xfrm>
            <a:off x="-542520" y="2721240"/>
            <a:ext cx="2972520" cy="2972520"/>
          </a:xfrm>
          <a:prstGeom prst="rect">
            <a:avLst/>
          </a:prstGeom>
          <a:ln w="0">
            <a:noFill/>
          </a:ln>
        </p:spPr>
      </p:pic>
      <p:pic>
        <p:nvPicPr>
          <p:cNvPr id="136" name="Google Shape;132;p18" descr=""/>
          <p:cNvPicPr/>
          <p:nvPr/>
        </p:nvPicPr>
        <p:blipFill>
          <a:blip r:embed="rId2"/>
          <a:stretch/>
        </p:blipFill>
        <p:spPr>
          <a:xfrm rot="11551800">
            <a:off x="8242920" y="3360960"/>
            <a:ext cx="1324800" cy="1324800"/>
          </a:xfrm>
          <a:prstGeom prst="rect">
            <a:avLst/>
          </a:prstGeom>
          <a:ln w="0">
            <a:noFill/>
          </a:ln>
        </p:spPr>
      </p:pic>
      <p:pic>
        <p:nvPicPr>
          <p:cNvPr id="137" name="Google Shape;133;p18" descr=""/>
          <p:cNvPicPr/>
          <p:nvPr/>
        </p:nvPicPr>
        <p:blipFill>
          <a:blip r:embed="rId3"/>
          <a:stretch/>
        </p:blipFill>
        <p:spPr>
          <a:xfrm>
            <a:off x="7115760" y="-1027440"/>
            <a:ext cx="2847240" cy="285156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134;p18" descr=""/>
          <p:cNvPicPr/>
          <p:nvPr/>
        </p:nvPicPr>
        <p:blipFill>
          <a:blip r:embed="rId4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  <p:sp>
        <p:nvSpPr>
          <p:cNvPr id="139" name="Google Shape;135;p18"/>
          <p:cNvSpPr/>
          <p:nvPr/>
        </p:nvSpPr>
        <p:spPr>
          <a:xfrm>
            <a:off x="244440" y="259560"/>
            <a:ext cx="42678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WHY GITOPS IN CI/CD?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Google Shape;136;p18"/>
          <p:cNvSpPr/>
          <p:nvPr/>
        </p:nvSpPr>
        <p:spPr>
          <a:xfrm>
            <a:off x="161280" y="972720"/>
            <a:ext cx="4267800" cy="4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Helvetica Neue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Pipeline transparency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1" name="Google Shape;137;p18"/>
          <p:cNvSpPr/>
          <p:nvPr/>
        </p:nvSpPr>
        <p:spPr>
          <a:xfrm>
            <a:off x="2800800" y="3823200"/>
            <a:ext cx="3541680" cy="4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Built-in approval workflows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2" name="Google Shape;138;p18"/>
          <p:cNvSpPr/>
          <p:nvPr/>
        </p:nvSpPr>
        <p:spPr>
          <a:xfrm>
            <a:off x="1102320" y="1933920"/>
            <a:ext cx="2999520" cy="4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Helvetica Neue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Rollbacks via Git History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3" name="Google Shape;139;p18"/>
          <p:cNvSpPr/>
          <p:nvPr/>
        </p:nvSpPr>
        <p:spPr>
          <a:xfrm>
            <a:off x="2237760" y="2878560"/>
            <a:ext cx="3541680" cy="4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Immutable deployment artifacts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4" name="Google Shape;140;p18" descr=""/>
          <p:cNvPicPr/>
          <p:nvPr/>
        </p:nvPicPr>
        <p:blipFill>
          <a:blip r:embed="rId5"/>
          <a:stretch/>
        </p:blipFill>
        <p:spPr>
          <a:xfrm>
            <a:off x="2715840" y="723240"/>
            <a:ext cx="2255400" cy="1035360"/>
          </a:xfrm>
          <a:prstGeom prst="rect">
            <a:avLst/>
          </a:prstGeom>
          <a:ln w="0">
            <a:noFill/>
          </a:ln>
        </p:spPr>
      </p:pic>
      <p:pic>
        <p:nvPicPr>
          <p:cNvPr id="145" name="Google Shape;141;p18" descr=""/>
          <p:cNvPicPr/>
          <p:nvPr/>
        </p:nvPicPr>
        <p:blipFill>
          <a:blip r:embed="rId6"/>
          <a:stretch/>
        </p:blipFill>
        <p:spPr>
          <a:xfrm>
            <a:off x="3883680" y="1729440"/>
            <a:ext cx="1834560" cy="809280"/>
          </a:xfrm>
          <a:prstGeom prst="rect">
            <a:avLst/>
          </a:prstGeom>
          <a:ln w="0">
            <a:noFill/>
          </a:ln>
        </p:spPr>
      </p:pic>
      <p:pic>
        <p:nvPicPr>
          <p:cNvPr id="146" name="Google Shape;142;p18" descr=""/>
          <p:cNvPicPr/>
          <p:nvPr/>
        </p:nvPicPr>
        <p:blipFill>
          <a:blip r:embed="rId7"/>
          <a:stretch/>
        </p:blipFill>
        <p:spPr>
          <a:xfrm>
            <a:off x="5504400" y="2618280"/>
            <a:ext cx="2645640" cy="920160"/>
          </a:xfrm>
          <a:prstGeom prst="rect">
            <a:avLst/>
          </a:prstGeom>
          <a:ln w="0">
            <a:noFill/>
          </a:ln>
        </p:spPr>
      </p:pic>
      <p:pic>
        <p:nvPicPr>
          <p:cNvPr id="147" name="Google Shape;143;p18" descr=""/>
          <p:cNvPicPr/>
          <p:nvPr/>
        </p:nvPicPr>
        <p:blipFill>
          <a:blip r:embed="rId8"/>
          <a:stretch/>
        </p:blipFill>
        <p:spPr>
          <a:xfrm>
            <a:off x="6343200" y="3792600"/>
            <a:ext cx="1883880" cy="46152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144;p18" descr=""/>
          <p:cNvPicPr/>
          <p:nvPr/>
        </p:nvPicPr>
        <p:blipFill>
          <a:blip r:embed="rId9"/>
          <a:stretch/>
        </p:blipFill>
        <p:spPr>
          <a:xfrm>
            <a:off x="5940360" y="3823200"/>
            <a:ext cx="399960" cy="39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 flipH="1" rot="10800000">
            <a:off x="-169920" y="360"/>
            <a:ext cx="4741920" cy="5143320"/>
          </a:xfrm>
          <a:prstGeom prst="round1Rect">
            <a:avLst>
              <a:gd name="adj" fmla="val 27253"/>
            </a:avLst>
          </a:prstGeom>
          <a:solidFill>
            <a:srgbClr val="1242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150;p19"/>
          <p:cNvSpPr/>
          <p:nvPr/>
        </p:nvSpPr>
        <p:spPr>
          <a:xfrm flipH="1" rot="10800000">
            <a:off x="-23040" y="-83520"/>
            <a:ext cx="4741920" cy="5143320"/>
          </a:xfrm>
          <a:prstGeom prst="round1Rect">
            <a:avLst>
              <a:gd name="adj" fmla="val 27253"/>
            </a:avLst>
          </a:prstGeom>
          <a:noFill/>
          <a:ln w="9525">
            <a:solidFill>
              <a:srgbClr val="8cbd2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Google Shape;151;p19" descr=""/>
          <p:cNvPicPr/>
          <p:nvPr/>
        </p:nvPicPr>
        <p:blipFill>
          <a:blip r:embed="rId1"/>
          <a:stretch/>
        </p:blipFill>
        <p:spPr>
          <a:xfrm>
            <a:off x="7369200" y="-629280"/>
            <a:ext cx="1431000" cy="143100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152;p19" descr=""/>
          <p:cNvPicPr/>
          <p:nvPr/>
        </p:nvPicPr>
        <p:blipFill>
          <a:blip r:embed="rId2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153;p19" descr=""/>
          <p:cNvPicPr/>
          <p:nvPr/>
        </p:nvPicPr>
        <p:blipFill>
          <a:blip r:embed="rId3"/>
          <a:stretch/>
        </p:blipFill>
        <p:spPr>
          <a:xfrm>
            <a:off x="-1215360" y="1966680"/>
            <a:ext cx="4015440" cy="4021200"/>
          </a:xfrm>
          <a:prstGeom prst="rect">
            <a:avLst/>
          </a:prstGeom>
          <a:ln w="0"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700920" y="281520"/>
            <a:ext cx="299952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9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INTRODUCING HARBOR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4718880" y="1121400"/>
            <a:ext cx="4343400" cy="26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Cloud-native OCI registry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br>
              <a:rPr sz="1500"/>
            </a:b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  <a:tabLst>
                <a:tab algn="l" pos="0"/>
              </a:tabLst>
            </a:pPr>
            <a:r>
              <a:rPr b="0" lang="e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Role-based access control</a:t>
            </a:r>
            <a:br>
              <a:rPr sz="1500"/>
            </a:br>
            <a:br>
              <a:rPr sz="1500"/>
            </a:br>
            <a:r>
              <a:rPr b="0" lang="es" sz="15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  <a:tabLst>
                <a:tab algn="l" pos="0"/>
              </a:tabLst>
            </a:pPr>
            <a:r>
              <a:rPr b="0" lang="e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CVE scanning &amp; policy management</a:t>
            </a:r>
            <a:br>
              <a:rPr sz="1500"/>
            </a:br>
            <a:br>
              <a:rPr sz="1500"/>
            </a:br>
            <a:r>
              <a:rPr b="0" lang="es" sz="15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Helvetica Neue"/>
              <a:buChar char="➔"/>
              <a:tabLst>
                <a:tab algn="l" pos="0"/>
              </a:tabLst>
            </a:pPr>
            <a:r>
              <a:rPr b="0" lang="e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Interoperability with Kubernetes &amp; GitOps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56" name="Google Shape;156;p19" descr=""/>
          <p:cNvPicPr/>
          <p:nvPr/>
        </p:nvPicPr>
        <p:blipFill>
          <a:blip r:embed="rId4"/>
          <a:stretch/>
        </p:blipFill>
        <p:spPr>
          <a:xfrm>
            <a:off x="849600" y="1321200"/>
            <a:ext cx="2702160" cy="264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61;p20" descr=""/>
          <p:cNvPicPr/>
          <p:nvPr/>
        </p:nvPicPr>
        <p:blipFill>
          <a:blip r:embed="rId1"/>
          <a:stretch/>
        </p:blipFill>
        <p:spPr>
          <a:xfrm rot="3823800">
            <a:off x="1770840" y="3121200"/>
            <a:ext cx="979920" cy="987120"/>
          </a:xfrm>
          <a:prstGeom prst="rect">
            <a:avLst/>
          </a:prstGeom>
          <a:ln w="0">
            <a:noFill/>
          </a:ln>
        </p:spPr>
      </p:pic>
      <p:pic>
        <p:nvPicPr>
          <p:cNvPr id="158" name="Google Shape;162;p20" descr=""/>
          <p:cNvPicPr/>
          <p:nvPr/>
        </p:nvPicPr>
        <p:blipFill>
          <a:blip r:embed="rId2"/>
          <a:stretch/>
        </p:blipFill>
        <p:spPr>
          <a:xfrm>
            <a:off x="6822360" y="-691920"/>
            <a:ext cx="2881800" cy="288612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163;p20" descr=""/>
          <p:cNvPicPr/>
          <p:nvPr/>
        </p:nvPicPr>
        <p:blipFill>
          <a:blip r:embed="rId3"/>
          <a:stretch/>
        </p:blipFill>
        <p:spPr>
          <a:xfrm>
            <a:off x="-393120" y="2996640"/>
            <a:ext cx="2972520" cy="2972520"/>
          </a:xfrm>
          <a:prstGeom prst="rect">
            <a:avLst/>
          </a:prstGeom>
          <a:ln w="0">
            <a:noFill/>
          </a:ln>
        </p:spPr>
      </p:pic>
      <p:sp>
        <p:nvSpPr>
          <p:cNvPr id="160" name="Google Shape;164;p20"/>
          <p:cNvSpPr/>
          <p:nvPr/>
        </p:nvSpPr>
        <p:spPr>
          <a:xfrm flipH="1" rot="10800000">
            <a:off x="-440640" y="-18792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165;p20"/>
          <p:cNvSpPr/>
          <p:nvPr/>
        </p:nvSpPr>
        <p:spPr>
          <a:xfrm flipH="1">
            <a:off x="6094440" y="4902840"/>
            <a:ext cx="430452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Google Shape;166;p20" descr=""/>
          <p:cNvPicPr/>
          <p:nvPr/>
        </p:nvPicPr>
        <p:blipFill>
          <a:blip r:embed="rId4"/>
          <a:stretch/>
        </p:blipFill>
        <p:spPr>
          <a:xfrm>
            <a:off x="8183880" y="1514520"/>
            <a:ext cx="1112040" cy="111204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167;p20" descr=""/>
          <p:cNvPicPr/>
          <p:nvPr/>
        </p:nvPicPr>
        <p:blipFill>
          <a:blip r:embed="rId5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168;p20"/>
          <p:cNvSpPr/>
          <p:nvPr/>
        </p:nvSpPr>
        <p:spPr>
          <a:xfrm>
            <a:off x="437040" y="259560"/>
            <a:ext cx="552024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SECURE YOUR IMAGES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Google Shape;169;p20"/>
          <p:cNvSpPr/>
          <p:nvPr/>
        </p:nvSpPr>
        <p:spPr>
          <a:xfrm>
            <a:off x="389520" y="748440"/>
            <a:ext cx="425016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29844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Helvetica Neue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Integrated with Harbor</a:t>
            </a:r>
            <a:br>
              <a:rPr sz="1400"/>
            </a:br>
            <a:r>
              <a:rPr b="0" lang="es" sz="14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57200" indent="-298440">
              <a:lnSpc>
                <a:spcPct val="115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Scans images, Dockerfiles, SBOMs</a:t>
            </a:r>
            <a:br>
              <a:rPr sz="1400"/>
            </a:br>
            <a:r>
              <a:rPr b="0" lang="es" sz="14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57200" indent="-298440">
              <a:lnSpc>
                <a:spcPct val="115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Highlights: CVEs, misconfigurations, secrets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6" name="Google Shape;170;p20" descr=""/>
          <p:cNvPicPr/>
          <p:nvPr/>
        </p:nvPicPr>
        <p:blipFill>
          <a:blip r:embed="rId6"/>
          <a:stretch/>
        </p:blipFill>
        <p:spPr>
          <a:xfrm>
            <a:off x="2920680" y="2094120"/>
            <a:ext cx="4209840" cy="2036880"/>
          </a:xfrm>
          <a:prstGeom prst="rect">
            <a:avLst/>
          </a:prstGeom>
          <a:ln w="0">
            <a:noFill/>
          </a:ln>
        </p:spPr>
      </p:pic>
      <p:sp>
        <p:nvSpPr>
          <p:cNvPr id="167" name="Google Shape;171;p20"/>
          <p:cNvSpPr/>
          <p:nvPr/>
        </p:nvSpPr>
        <p:spPr>
          <a:xfrm>
            <a:off x="5957640" y="3941640"/>
            <a:ext cx="3166200" cy="91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i="1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supports Git repos, Kubernetes manifests, Terraform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76;p21" descr=""/>
          <p:cNvPicPr/>
          <p:nvPr/>
        </p:nvPicPr>
        <p:blipFill>
          <a:blip r:embed="rId1"/>
          <a:stretch/>
        </p:blipFill>
        <p:spPr>
          <a:xfrm rot="3823800">
            <a:off x="1770840" y="3121200"/>
            <a:ext cx="979920" cy="987120"/>
          </a:xfrm>
          <a:prstGeom prst="rect">
            <a:avLst/>
          </a:prstGeom>
          <a:ln w="0">
            <a:noFill/>
          </a:ln>
        </p:spPr>
      </p:pic>
      <p:pic>
        <p:nvPicPr>
          <p:cNvPr id="169" name="Google Shape;177;p21" descr=""/>
          <p:cNvPicPr/>
          <p:nvPr/>
        </p:nvPicPr>
        <p:blipFill>
          <a:blip r:embed="rId2"/>
          <a:stretch/>
        </p:blipFill>
        <p:spPr>
          <a:xfrm>
            <a:off x="6822360" y="-691920"/>
            <a:ext cx="2881800" cy="2886120"/>
          </a:xfrm>
          <a:prstGeom prst="rect">
            <a:avLst/>
          </a:prstGeom>
          <a:ln w="0">
            <a:noFill/>
          </a:ln>
        </p:spPr>
      </p:pic>
      <p:pic>
        <p:nvPicPr>
          <p:cNvPr id="170" name="Google Shape;178;p21" descr=""/>
          <p:cNvPicPr/>
          <p:nvPr/>
        </p:nvPicPr>
        <p:blipFill>
          <a:blip r:embed="rId3"/>
          <a:stretch/>
        </p:blipFill>
        <p:spPr>
          <a:xfrm>
            <a:off x="-393120" y="2996640"/>
            <a:ext cx="2972520" cy="2972520"/>
          </a:xfrm>
          <a:prstGeom prst="rect">
            <a:avLst/>
          </a:prstGeom>
          <a:ln w="0">
            <a:noFill/>
          </a:ln>
        </p:spPr>
      </p:pic>
      <p:sp>
        <p:nvSpPr>
          <p:cNvPr id="171" name="Google Shape;179;p21"/>
          <p:cNvSpPr/>
          <p:nvPr/>
        </p:nvSpPr>
        <p:spPr>
          <a:xfrm flipH="1" rot="10800000">
            <a:off x="-440640" y="-187920"/>
            <a:ext cx="653508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Google Shape;180;p21"/>
          <p:cNvSpPr/>
          <p:nvPr/>
        </p:nvSpPr>
        <p:spPr>
          <a:xfrm flipH="1">
            <a:off x="6094440" y="4902840"/>
            <a:ext cx="4304520" cy="447840"/>
          </a:xfrm>
          <a:prstGeom prst="round1Rect">
            <a:avLst>
              <a:gd name="adj" fmla="val 50000"/>
            </a:avLst>
          </a:prstGeom>
          <a:noFill/>
          <a:ln w="9525">
            <a:solidFill>
              <a:srgbClr val="1242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Google Shape;181;p21" descr=""/>
          <p:cNvPicPr/>
          <p:nvPr/>
        </p:nvPicPr>
        <p:blipFill>
          <a:blip r:embed="rId4"/>
          <a:stretch/>
        </p:blipFill>
        <p:spPr>
          <a:xfrm>
            <a:off x="8183880" y="1514520"/>
            <a:ext cx="1112040" cy="1112040"/>
          </a:xfrm>
          <a:prstGeom prst="rect">
            <a:avLst/>
          </a:prstGeom>
          <a:ln w="0">
            <a:noFill/>
          </a:ln>
        </p:spPr>
      </p:pic>
      <p:pic>
        <p:nvPicPr>
          <p:cNvPr id="174" name="Google Shape;182;p21" descr=""/>
          <p:cNvPicPr/>
          <p:nvPr/>
        </p:nvPicPr>
        <p:blipFill>
          <a:blip r:embed="rId5"/>
          <a:stretch/>
        </p:blipFill>
        <p:spPr>
          <a:xfrm>
            <a:off x="3261960" y="4616280"/>
            <a:ext cx="2620080" cy="320760"/>
          </a:xfrm>
          <a:prstGeom prst="rect">
            <a:avLst/>
          </a:prstGeom>
          <a:ln w="0">
            <a:noFill/>
          </a:ln>
        </p:spPr>
      </p:pic>
      <p:sp>
        <p:nvSpPr>
          <p:cNvPr id="175" name="Google Shape;183;p21"/>
          <p:cNvSpPr/>
          <p:nvPr/>
        </p:nvSpPr>
        <p:spPr>
          <a:xfrm>
            <a:off x="437040" y="259560"/>
            <a:ext cx="552024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EXTENDING HARBOR SECURITY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Google Shape;184;p21"/>
          <p:cNvSpPr/>
          <p:nvPr/>
        </p:nvSpPr>
        <p:spPr>
          <a:xfrm>
            <a:off x="3224880" y="827640"/>
            <a:ext cx="4250160" cy="18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Helvetica Neue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Add multiple scanners, like Grype, Clair</a:t>
            </a:r>
            <a:br>
              <a:rPr sz="1400"/>
            </a:br>
            <a:r>
              <a:rPr b="0" lang="es" sz="14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Helvetica Neue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Configure CVE whitelists &amp; policies</a:t>
            </a:r>
            <a:br>
              <a:rPr sz="1400"/>
            </a:br>
            <a:r>
              <a:rPr b="0" lang="es" sz="14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Enforce artifact signing with Cosign</a:t>
            </a:r>
            <a:br>
              <a:rPr sz="1400"/>
            </a:br>
            <a:r>
              <a:rPr b="0" lang="es" sz="1400" spc="-1" strike="noStrike">
                <a:solidFill>
                  <a:srgbClr val="000000"/>
                </a:solidFill>
                <a:latin typeface="Helvetica Neue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Char char="➔"/>
            </a:pPr>
            <a:r>
              <a:rPr b="0" lang="es" sz="1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Generate SBOMs with Trivy or Syft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7" name="Google Shape;185;p21" descr=""/>
          <p:cNvPicPr/>
          <p:nvPr/>
        </p:nvPicPr>
        <p:blipFill>
          <a:blip r:embed="rId6"/>
          <a:stretch/>
        </p:blipFill>
        <p:spPr>
          <a:xfrm>
            <a:off x="284760" y="900720"/>
            <a:ext cx="2881800" cy="1739880"/>
          </a:xfrm>
          <a:prstGeom prst="rect">
            <a:avLst/>
          </a:prstGeom>
          <a:ln w="0">
            <a:noFill/>
          </a:ln>
        </p:spPr>
      </p:pic>
      <p:pic>
        <p:nvPicPr>
          <p:cNvPr id="178" name="Google Shape;186;p21" descr=""/>
          <p:cNvPicPr/>
          <p:nvPr/>
        </p:nvPicPr>
        <p:blipFill>
          <a:blip r:embed="rId7"/>
          <a:stretch/>
        </p:blipFill>
        <p:spPr>
          <a:xfrm>
            <a:off x="3976560" y="2766600"/>
            <a:ext cx="2881800" cy="175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2025-06-07T22:27:13Z</dcterms:modified>
  <cp:revision>1</cp:revision>
  <dc:subject/>
  <dc:title/>
</cp:coreProperties>
</file>